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27"/>
  </p:notesMasterIdLst>
  <p:sldIdLst>
    <p:sldId id="277"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696" y="9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E7AD78-07C1-492D-9ADA-8763DBDC0D71}" type="datetimeFigureOut">
              <a:rPr lang="en-US" smtClean="0"/>
              <a:pPr/>
              <a:t>8/30/2011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413393-B4E8-4C25-83E5-4B955B5E2A44}" type="slidenum">
              <a:rPr lang="en-US" smtClean="0"/>
              <a:pPr/>
              <a:t>‹#›</a:t>
            </a:fld>
            <a:endParaRPr lang="en-US"/>
          </a:p>
        </p:txBody>
      </p:sp>
    </p:spTree>
    <p:extLst>
      <p:ext uri="{BB962C8B-B14F-4D97-AF65-F5344CB8AC3E}">
        <p14:creationId xmlns:p14="http://schemas.microsoft.com/office/powerpoint/2010/main" val="323844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ftr" sz="quarter" idx="4"/>
          </p:nvPr>
        </p:nvSpPr>
        <p:spPr bwMode="auto">
          <a:xfrm>
            <a:off x="0" y="8469443"/>
            <a:ext cx="4919663" cy="674557"/>
          </a:xfrm>
          <a:noFill/>
          <a:ln>
            <a:miter lim="800000"/>
            <a:headEnd/>
            <a:tailEnd/>
          </a:ln>
        </p:spPr>
        <p:txBody>
          <a:bodyPr vert="horz" wrap="square" lIns="91440" tIns="45720" rIns="91440" bIns="45720" numCol="1" anchor="t" anchorCtr="0" compatLnSpc="1">
            <a:prstTxWarp prst="textNoShape">
              <a:avLst/>
            </a:prstTxWarp>
          </a:bodyPr>
          <a:lstStyle/>
          <a:p>
            <a:r>
              <a:rPr lang="en-US" sz="1200" smtClean="0">
                <a:solidFill>
                  <a:srgbClr val="000000"/>
                </a:solidFill>
              </a:rPr>
              <a:t>© International Technology Education Assoc</a:t>
            </a:r>
          </a:p>
        </p:txBody>
      </p:sp>
      <p:sp>
        <p:nvSpPr>
          <p:cNvPr id="13315" name="Rectangle 7"/>
          <p:cNvSpPr>
            <a:spLocks noGrp="1" noChangeArrowheads="1"/>
          </p:cNvSpPr>
          <p:nvPr>
            <p:ph type="sldNum" sz="quarter" idx="5"/>
          </p:nvPr>
        </p:nvSpPr>
        <p:spPr bwMode="auto">
          <a:xfrm>
            <a:off x="5292726" y="8619344"/>
            <a:ext cx="1266825" cy="299803"/>
          </a:xfrm>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Slide #</a:t>
            </a:r>
            <a:fld id="{EAA47407-66B5-42AB-BB3E-9EC0EBA0A771}" type="slidenum">
              <a:rPr lang="en-US" smtClean="0">
                <a:solidFill>
                  <a:srgbClr val="000000"/>
                </a:solidFill>
              </a:rPr>
              <a:pPr/>
              <a:t>1</a:t>
            </a:fld>
            <a:endParaRPr lang="en-US" smtClean="0">
              <a:solidFill>
                <a:srgbClr val="000000"/>
              </a:solidFill>
            </a:endParaRPr>
          </a:p>
        </p:txBody>
      </p:sp>
      <p:sp>
        <p:nvSpPr>
          <p:cNvPr id="13316" name="Rectangle 2"/>
          <p:cNvSpPr>
            <a:spLocks noGrp="1" noRot="1" noChangeAspect="1" noChangeArrowheads="1" noTextEdit="1"/>
          </p:cNvSpPr>
          <p:nvPr>
            <p:ph type="sldImg"/>
          </p:nvPr>
        </p:nvSpPr>
        <p:spPr>
          <a:xfrm>
            <a:off x="804863" y="447675"/>
            <a:ext cx="5299075" cy="3975100"/>
          </a:xfrm>
          <a:ln/>
        </p:spPr>
      </p:sp>
      <p:sp>
        <p:nvSpPr>
          <p:cNvPr id="13317" name="Rectangle 3"/>
          <p:cNvSpPr>
            <a:spLocks noGrp="1" noChangeArrowheads="1"/>
          </p:cNvSpPr>
          <p:nvPr>
            <p:ph type="body" idx="1"/>
          </p:nvPr>
        </p:nvSpPr>
        <p:spPr>
          <a:xfrm>
            <a:off x="522289" y="4572000"/>
            <a:ext cx="5888037" cy="3747541"/>
          </a:xfrm>
          <a:noFill/>
          <a:ln/>
        </p:spPr>
        <p:txBody>
          <a:bodyPr/>
          <a:lstStyle/>
          <a:p>
            <a:pPr eaLnBrk="1" hangingPunct="1"/>
            <a:r>
              <a:rPr lang="en-US" b="1" smtClean="0"/>
              <a:t>TITLE SLIDE</a:t>
            </a:r>
          </a:p>
          <a:p>
            <a:pPr eaLnBrk="1" hangingPunct="1"/>
            <a:r>
              <a:rPr lang="en-US" smtClean="0"/>
              <a:t>On this slide, specialists should insert the logo of the agency where you are visiting.  This is usually accessed from the website.  When arranging the speaking engagement, ask for a tif or jpg of the logo.</a:t>
            </a:r>
          </a:p>
          <a:p>
            <a:pPr eaLnBrk="1" hangingPunct="1"/>
            <a:endParaRPr lang="en-US" smtClean="0"/>
          </a:p>
          <a:p>
            <a:pPr eaLnBrk="1" hangingPunct="1"/>
            <a:r>
              <a:rPr lang="en-US" b="1" smtClean="0"/>
              <a:t>POST TITLE SLIDE:</a:t>
            </a:r>
          </a:p>
          <a:p>
            <a:pPr eaLnBrk="1" hangingPunct="1"/>
            <a:r>
              <a:rPr lang="en-US" smtClean="0"/>
              <a:t>When arriving at the workshop site, this slide should be on the screen approximately 10 – 15 minutes before the workshop begins.  </a:t>
            </a:r>
          </a:p>
          <a:p>
            <a:pPr eaLnBrk="1" hangingPunct="1"/>
            <a:endParaRPr lang="en-US" smtClean="0"/>
          </a:p>
          <a:p>
            <a:pPr eaLnBrk="1" hangingPunct="1"/>
            <a:r>
              <a:rPr lang="en-US" b="1" smtClean="0"/>
              <a:t>SPECIAL NOTE:</a:t>
            </a:r>
            <a:endParaRPr lang="en-US" smtClean="0"/>
          </a:p>
          <a:p>
            <a:pPr eaLnBrk="1" hangingPunct="1"/>
            <a:r>
              <a:rPr lang="en-US" smtClean="0"/>
              <a:t>We are now the STEM Center for Teaching &amp; Learning.  Our focus is on </a:t>
            </a:r>
            <a:r>
              <a:rPr lang="en-US" u="sng" smtClean="0"/>
              <a:t>teaching and learning</a:t>
            </a:r>
            <a:r>
              <a:rPr lang="en-US" smtClean="0"/>
              <a:t>.</a:t>
            </a:r>
            <a:endParaRPr lang="en-US" b="1" smtClean="0"/>
          </a:p>
        </p:txBody>
      </p:sp>
      <p:sp>
        <p:nvSpPr>
          <p:cNvPr id="13318" name="Date Placeholder 5"/>
          <p:cNvSpPr>
            <a:spLocks noGrp="1"/>
          </p:cNvSpPr>
          <p:nvPr>
            <p:ph type="dt" sz="quarter" idx="1"/>
          </p:nvPr>
        </p:nvSpPr>
        <p:spPr>
          <a:noFill/>
        </p:spPr>
        <p:txBody>
          <a:bodyPr/>
          <a:lstStyle/>
          <a:p>
            <a:r>
              <a:rPr lang="en-US" smtClean="0">
                <a:solidFill>
                  <a:srgbClr val="000000"/>
                </a:solidFill>
              </a:rPr>
              <a:t>12/01/2009</a:t>
            </a:r>
          </a:p>
        </p:txBody>
      </p:sp>
      <p:sp>
        <p:nvSpPr>
          <p:cNvPr id="13319" name="Header Placeholder 6"/>
          <p:cNvSpPr>
            <a:spLocks noGrp="1"/>
          </p:cNvSpPr>
          <p:nvPr>
            <p:ph type="hdr" sz="quarter"/>
          </p:nvPr>
        </p:nvSpPr>
        <p:spPr>
          <a:noFill/>
        </p:spPr>
        <p:txBody>
          <a:bodyPr/>
          <a:lstStyle/>
          <a:p>
            <a:r>
              <a:rPr lang="en-US" smtClean="0">
                <a:solidFill>
                  <a:srgbClr val="000000"/>
                </a:solidFill>
              </a:rPr>
              <a:t>STEMCenter for Teaching &amp; Learning™      Engineering byDesign™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413393-B4E8-4C25-83E5-4B955B5E2A4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413393-B4E8-4C25-83E5-4B955B5E2A4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413393-B4E8-4C25-83E5-4B955B5E2A4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413393-B4E8-4C25-83E5-4B955B5E2A4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413393-B4E8-4C25-83E5-4B955B5E2A4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413393-B4E8-4C25-83E5-4B955B5E2A4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413393-B4E8-4C25-83E5-4B955B5E2A4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413393-B4E8-4C25-83E5-4B955B5E2A4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413393-B4E8-4C25-83E5-4B955B5E2A4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413393-B4E8-4C25-83E5-4B955B5E2A4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both sites, you will need to pre-register. For animoto, you will need to request an</a:t>
            </a:r>
            <a:r>
              <a:rPr lang="en-US" baseline="0" dirty="0" smtClean="0"/>
              <a:t> educator account, which may take up to two weeks for approval. For </a:t>
            </a:r>
            <a:r>
              <a:rPr lang="en-US" baseline="0" dirty="0" err="1" smtClean="0"/>
              <a:t>glogster</a:t>
            </a:r>
            <a:r>
              <a:rPr lang="en-US" baseline="0" dirty="0" smtClean="0"/>
              <a:t>, you can add your students.</a:t>
            </a:r>
            <a:endParaRPr lang="en-US" dirty="0"/>
          </a:p>
        </p:txBody>
      </p:sp>
      <p:sp>
        <p:nvSpPr>
          <p:cNvPr id="4" name="Slide Number Placeholder 3"/>
          <p:cNvSpPr>
            <a:spLocks noGrp="1"/>
          </p:cNvSpPr>
          <p:nvPr>
            <p:ph type="sldNum" sz="quarter" idx="10"/>
          </p:nvPr>
        </p:nvSpPr>
        <p:spPr/>
        <p:txBody>
          <a:bodyPr/>
          <a:lstStyle/>
          <a:p>
            <a:fld id="{9E413393-B4E8-4C25-83E5-4B955B5E2A4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413393-B4E8-4C25-83E5-4B955B5E2A4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0" dirty="0" smtClean="0">
                <a:solidFill>
                  <a:srgbClr val="FF0000"/>
                </a:solidFill>
              </a:rPr>
              <a:t>[Do</a:t>
            </a:r>
            <a:r>
              <a:rPr lang="en-US" b="1" i="0" baseline="0" dirty="0" smtClean="0">
                <a:solidFill>
                  <a:srgbClr val="FF0000"/>
                </a:solidFill>
              </a:rPr>
              <a:t> we have permission to link to these?]</a:t>
            </a:r>
            <a:endParaRPr lang="en-US" b="1" i="0" dirty="0">
              <a:solidFill>
                <a:srgbClr val="FF0000"/>
              </a:solidFill>
            </a:endParaRPr>
          </a:p>
        </p:txBody>
      </p:sp>
      <p:sp>
        <p:nvSpPr>
          <p:cNvPr id="4" name="Slide Number Placeholder 3"/>
          <p:cNvSpPr>
            <a:spLocks noGrp="1"/>
          </p:cNvSpPr>
          <p:nvPr>
            <p:ph type="sldNum" sz="quarter" idx="10"/>
          </p:nvPr>
        </p:nvSpPr>
        <p:spPr/>
        <p:txBody>
          <a:bodyPr/>
          <a:lstStyle/>
          <a:p>
            <a:fld id="{9E413393-B4E8-4C25-83E5-4B955B5E2A4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413393-B4E8-4C25-83E5-4B955B5E2A4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855663" y="523875"/>
            <a:ext cx="5299075" cy="3973513"/>
          </a:xfrm>
          <a:ln/>
        </p:spPr>
      </p:sp>
      <p:sp>
        <p:nvSpPr>
          <p:cNvPr id="15363" name="Rectangle 3"/>
          <p:cNvSpPr>
            <a:spLocks noGrp="1" noChangeArrowheads="1"/>
          </p:cNvSpPr>
          <p:nvPr>
            <p:ph type="body" idx="1"/>
          </p:nvPr>
        </p:nvSpPr>
        <p:spPr>
          <a:noFill/>
          <a:ln/>
        </p:spPr>
        <p:txBody>
          <a:bodyPr/>
          <a:lstStyle/>
          <a:p>
            <a:endParaRPr lang="en-US" smtClean="0"/>
          </a:p>
        </p:txBody>
      </p:sp>
      <p:sp>
        <p:nvSpPr>
          <p:cNvPr id="15364" name="Rectangle 6"/>
          <p:cNvSpPr>
            <a:spLocks noGrp="1" noChangeArrowheads="1"/>
          </p:cNvSpPr>
          <p:nvPr>
            <p:ph type="ftr" sz="quarter" idx="4"/>
          </p:nvPr>
        </p:nvSpPr>
        <p:spPr bwMode="auto">
          <a:xfrm>
            <a:off x="149225" y="8244590"/>
            <a:ext cx="4919663" cy="674557"/>
          </a:xfrm>
          <a:noFill/>
          <a:ln>
            <a:miter lim="800000"/>
            <a:headEnd/>
            <a:tailEnd/>
          </a:ln>
        </p:spPr>
        <p:txBody>
          <a:bodyPr vert="horz" wrap="square" lIns="91440" tIns="45720" rIns="91440" bIns="45720" numCol="1" anchor="t" anchorCtr="0" compatLnSpc="1">
            <a:prstTxWarp prst="textNoShape">
              <a:avLst/>
            </a:prstTxWarp>
          </a:bodyPr>
          <a:lstStyle/>
          <a:p>
            <a:r>
              <a:rPr lang="en-US" sz="1200" smtClean="0">
                <a:solidFill>
                  <a:srgbClr val="000000"/>
                </a:solidFill>
              </a:rPr>
              <a:t>© International Technology Education Assoc</a:t>
            </a:r>
          </a:p>
        </p:txBody>
      </p:sp>
      <p:sp>
        <p:nvSpPr>
          <p:cNvPr id="15365" name="Rectangle 7"/>
          <p:cNvSpPr>
            <a:spLocks noGrp="1" noChangeArrowheads="1"/>
          </p:cNvSpPr>
          <p:nvPr>
            <p:ph type="sldNum" sz="quarter" idx="5"/>
          </p:nvPr>
        </p:nvSpPr>
        <p:spPr bwMode="auto">
          <a:xfrm>
            <a:off x="5292726" y="8619344"/>
            <a:ext cx="1266825" cy="299803"/>
          </a:xfrm>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Slide #</a:t>
            </a:r>
            <a:fld id="{2CA0069F-9A0F-4854-B694-EA458AB868E3}" type="slidenum">
              <a:rPr lang="en-US" smtClean="0">
                <a:solidFill>
                  <a:srgbClr val="000000"/>
                </a:solidFill>
              </a:rPr>
              <a:pPr/>
              <a:t>23</a:t>
            </a:fld>
            <a:endParaRPr lang="en-US" smtClean="0">
              <a:solidFill>
                <a:srgbClr val="000000"/>
              </a:solidFill>
            </a:endParaRPr>
          </a:p>
        </p:txBody>
      </p:sp>
      <p:sp>
        <p:nvSpPr>
          <p:cNvPr id="15366" name="Date Placeholder 5"/>
          <p:cNvSpPr>
            <a:spLocks noGrp="1"/>
          </p:cNvSpPr>
          <p:nvPr>
            <p:ph type="dt" sz="quarter" idx="1"/>
          </p:nvPr>
        </p:nvSpPr>
        <p:spPr>
          <a:noFill/>
        </p:spPr>
        <p:txBody>
          <a:bodyPr/>
          <a:lstStyle/>
          <a:p>
            <a:r>
              <a:rPr lang="en-US" smtClean="0">
                <a:solidFill>
                  <a:srgbClr val="000000"/>
                </a:solidFill>
              </a:rPr>
              <a:t>12/01/2009</a:t>
            </a:r>
          </a:p>
        </p:txBody>
      </p:sp>
      <p:sp>
        <p:nvSpPr>
          <p:cNvPr id="15367" name="Header Placeholder 6"/>
          <p:cNvSpPr>
            <a:spLocks noGrp="1"/>
          </p:cNvSpPr>
          <p:nvPr>
            <p:ph type="hdr" sz="quarter"/>
          </p:nvPr>
        </p:nvSpPr>
        <p:spPr>
          <a:noFill/>
        </p:spPr>
        <p:txBody>
          <a:bodyPr/>
          <a:lstStyle/>
          <a:p>
            <a:r>
              <a:rPr lang="en-US" smtClean="0">
                <a:solidFill>
                  <a:srgbClr val="000000"/>
                </a:solidFill>
              </a:rPr>
              <a:t>STEMCenter for Teaching &amp; Learning™      Engineering byDesign™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413393-B4E8-4C25-83E5-4B955B5E2A4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413393-B4E8-4C25-83E5-4B955B5E2A4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413393-B4E8-4C25-83E5-4B955B5E2A4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413393-B4E8-4C25-83E5-4B955B5E2A4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413393-B4E8-4C25-83E5-4B955B5E2A4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413393-B4E8-4C25-83E5-4B955B5E2A4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413393-B4E8-4C25-83E5-4B955B5E2A4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481383-FCAF-4869-972C-C6BF3597E70C}" type="datetimeFigureOut">
              <a:rPr lang="en-US" smtClean="0"/>
              <a:pPr/>
              <a:t>8/30/2011</a:t>
            </a:fld>
            <a:endParaRPr lang="en-US"/>
          </a:p>
        </p:txBody>
      </p:sp>
      <p:sp>
        <p:nvSpPr>
          <p:cNvPr id="6" name="Slide Number Placeholder 5"/>
          <p:cNvSpPr>
            <a:spLocks noGrp="1"/>
          </p:cNvSpPr>
          <p:nvPr>
            <p:ph type="sldNum" sz="quarter" idx="12"/>
          </p:nvPr>
        </p:nvSpPr>
        <p:spPr/>
        <p:txBody>
          <a:bodyPr/>
          <a:lstStyle/>
          <a:p>
            <a:fld id="{BF31478D-5C51-4CD7-903E-287F7193B6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81383-FCAF-4869-972C-C6BF3597E70C}" type="datetimeFigureOut">
              <a:rPr lang="en-US" smtClean="0"/>
              <a:pPr/>
              <a:t>8/30/2011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F31478D-5C51-4CD7-903E-287F7193B6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81383-FCAF-4869-972C-C6BF3597E70C}" type="datetimeFigureOut">
              <a:rPr lang="en-US" smtClean="0"/>
              <a:pPr/>
              <a:t>8/30/2011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F31478D-5C51-4CD7-903E-287F7193B67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94914"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29491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r>
              <a:rPr lang="en-US">
                <a:solidFill>
                  <a:srgbClr val="000000"/>
                </a:solidFill>
              </a:rPr>
              <a:t>12/01-2009</a:t>
            </a:r>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r>
              <a:rPr lang="en-US">
                <a:solidFill>
                  <a:srgbClr val="000000"/>
                </a:solidFill>
              </a:rPr>
              <a:t>© STEMCenter for Teaching and Learning™ </a:t>
            </a: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05D998FD-E6DF-4714-856D-30AF140F095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12/01-2009</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 STEMCenter for Teaching and Learning™ </a:t>
            </a:r>
          </a:p>
        </p:txBody>
      </p:sp>
      <p:sp>
        <p:nvSpPr>
          <p:cNvPr id="6" name="Rectangle 8"/>
          <p:cNvSpPr>
            <a:spLocks noGrp="1" noChangeArrowheads="1"/>
          </p:cNvSpPr>
          <p:nvPr>
            <p:ph type="sldNum" sz="quarter" idx="12"/>
          </p:nvPr>
        </p:nvSpPr>
        <p:spPr>
          <a:ln/>
        </p:spPr>
        <p:txBody>
          <a:bodyPr/>
          <a:lstStyle>
            <a:lvl1pPr>
              <a:defRPr/>
            </a:lvl1pPr>
          </a:lstStyle>
          <a:p>
            <a:pPr>
              <a:defRPr/>
            </a:pPr>
            <a:fld id="{299D36FF-389D-440C-8C03-3F707E288C2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81383-FCAF-4869-972C-C6BF3597E70C}" type="datetimeFigureOut">
              <a:rPr lang="en-US" smtClean="0"/>
              <a:pPr/>
              <a:t>8/30/2011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F31478D-5C51-4CD7-903E-287F7193B6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481383-FCAF-4869-972C-C6BF3597E70C}" type="datetimeFigureOut">
              <a:rPr lang="en-US" smtClean="0"/>
              <a:pPr/>
              <a:t>8/30/2011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F31478D-5C51-4CD7-903E-287F7193B6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481383-FCAF-4869-972C-C6BF3597E70C}" type="datetimeFigureOut">
              <a:rPr lang="en-US" smtClean="0"/>
              <a:pPr/>
              <a:t>8/30/2011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F31478D-5C51-4CD7-903E-287F7193B6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481383-FCAF-4869-972C-C6BF3597E70C}" type="datetimeFigureOut">
              <a:rPr lang="en-US" smtClean="0"/>
              <a:pPr/>
              <a:t>8/30/2011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F31478D-5C51-4CD7-903E-287F7193B6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481383-FCAF-4869-972C-C6BF3597E70C}" type="datetimeFigureOut">
              <a:rPr lang="en-US" smtClean="0"/>
              <a:pPr/>
              <a:t>8/30/2011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F31478D-5C51-4CD7-903E-287F7193B6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81383-FCAF-4869-972C-C6BF3597E70C}" type="datetimeFigureOut">
              <a:rPr lang="en-US" smtClean="0"/>
              <a:pPr/>
              <a:t>8/30/2011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F31478D-5C51-4CD7-903E-287F7193B6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81383-FCAF-4869-972C-C6BF3597E70C}" type="datetimeFigureOut">
              <a:rPr lang="en-US" smtClean="0"/>
              <a:pPr/>
              <a:t>8/30/2011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F31478D-5C51-4CD7-903E-287F7193B6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81383-FCAF-4869-972C-C6BF3597E70C}" type="datetimeFigureOut">
              <a:rPr lang="en-US" smtClean="0"/>
              <a:pPr/>
              <a:t>8/30/2011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F31478D-5C51-4CD7-903E-287F7193B6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81383-FCAF-4869-972C-C6BF3597E70C}" type="datetimeFigureOut">
              <a:rPr lang="en-US" smtClean="0"/>
              <a:pPr/>
              <a:t>8/30/2011</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1478D-5C51-4CD7-903E-287F7193B672}" type="slidenum">
              <a:rPr lang="en-US" smtClean="0"/>
              <a:pPr/>
              <a:t>‹#›</a:t>
            </a:fld>
            <a:endParaRPr lang="en-US"/>
          </a:p>
        </p:txBody>
      </p:sp>
      <p:sp>
        <p:nvSpPr>
          <p:cNvPr id="8" name="TextBox 7"/>
          <p:cNvSpPr txBox="1"/>
          <p:nvPr userDrawn="1"/>
        </p:nvSpPr>
        <p:spPr>
          <a:xfrm>
            <a:off x="0" y="6211669"/>
            <a:ext cx="9144000" cy="646331"/>
          </a:xfrm>
          <a:prstGeom prst="rect">
            <a:avLst/>
          </a:prstGeom>
          <a:solidFill>
            <a:schemeClr val="tx1"/>
          </a:solidFill>
        </p:spPr>
        <p:txBody>
          <a:bodyPr wrap="square" rtlCol="0">
            <a:spAutoFit/>
          </a:bodyPr>
          <a:lstStyle/>
          <a:p>
            <a:endParaRPr lang="en-US" dirty="0" smtClean="0"/>
          </a:p>
          <a:p>
            <a:endParaRPr lang="en-US" dirty="0"/>
          </a:p>
        </p:txBody>
      </p:sp>
      <p:sp>
        <p:nvSpPr>
          <p:cNvPr id="7" name="Rectangle 7" descr="Copyright 2011 ITEEA and STEM CTL"/>
          <p:cNvSpPr txBox="1">
            <a:spLocks noChangeArrowheads="1"/>
          </p:cNvSpPr>
          <p:nvPr userDrawn="1"/>
        </p:nvSpPr>
        <p:spPr>
          <a:xfrm>
            <a:off x="2514600" y="6324600"/>
            <a:ext cx="3733800" cy="533400"/>
          </a:xfrm>
          <a:prstGeom prst="rect">
            <a:avLst/>
          </a:prstGeom>
          <a:noFill/>
        </p:spPr>
        <p:txBody>
          <a:bodyPr vert="horz" lIns="91440" tIns="45720" rIns="91440" bIns="45720" rtlCol="0" anchor="ct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srgbClr val="000000"/>
                </a:solidFill>
                <a:effectLst/>
                <a:uLnTx/>
                <a:uFillTx/>
                <a:latin typeface="+mn-lt"/>
                <a:ea typeface="+mn-ea"/>
                <a:cs typeface="+mn-cs"/>
              </a:rPr>
              <a:t>© 2011 International Technology and Engineering Educators </a:t>
            </a:r>
            <a:r>
              <a:rPr kumimoji="0" lang="en-US" sz="800" b="0" i="1" u="none" strike="noStrike" kern="1200" cap="none" spc="0" normalizeH="0" baseline="0" noProof="0" dirty="0" smtClean="0">
                <a:ln>
                  <a:noFill/>
                </a:ln>
                <a:solidFill>
                  <a:srgbClr val="000000"/>
                </a:solidFill>
                <a:effectLst/>
                <a:uLnTx/>
                <a:uFillTx/>
                <a:latin typeface="+mn-lt"/>
                <a:ea typeface="+mn-ea"/>
                <a:cs typeface="+mn-cs"/>
              </a:rPr>
              <a:t>Association</a:t>
            </a:r>
            <a:endParaRPr kumimoji="0" lang="en-US" sz="800" b="0" i="1"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srgbClr val="000000"/>
                </a:solidFill>
                <a:effectLst/>
                <a:uLnTx/>
                <a:uFillTx/>
                <a:latin typeface="+mn-lt"/>
                <a:ea typeface="+mn-ea"/>
                <a:cs typeface="+mn-cs"/>
              </a:rPr>
              <a:t>    </a:t>
            </a:r>
            <a:r>
              <a:rPr kumimoji="0" lang="en-US" sz="800" b="1" i="0" u="none" strike="noStrike" kern="1200" cap="none" spc="0" normalizeH="0" baseline="0" noProof="0" dirty="0" err="1" smtClean="0">
                <a:ln>
                  <a:noFill/>
                </a:ln>
                <a:solidFill>
                  <a:srgbClr val="C00000"/>
                </a:solidFill>
                <a:effectLst/>
                <a:uLnTx/>
                <a:uFillTx/>
                <a:latin typeface="+mn-lt"/>
                <a:ea typeface="+mn-ea"/>
                <a:cs typeface="+mn-cs"/>
              </a:rPr>
              <a:t>STEM</a:t>
            </a:r>
            <a:r>
              <a:rPr kumimoji="0" lang="en-US" sz="800" b="1" i="0" u="none" strike="noStrike" kern="1200" cap="none" spc="0" normalizeH="0" baseline="0" noProof="0" dirty="0" err="1" smtClean="0">
                <a:ln>
                  <a:noFill/>
                </a:ln>
                <a:solidFill>
                  <a:srgbClr val="000000"/>
                </a:solidFill>
                <a:effectLst/>
                <a:uLnTx/>
                <a:uFillTx/>
                <a:latin typeface="+mn-lt"/>
                <a:ea typeface="+mn-ea"/>
                <a:cs typeface="+mn-cs"/>
                <a:sym typeface="Wingdings" pitchFamily="2" charset="2"/>
              </a:rPr>
              <a:t></a:t>
            </a:r>
            <a:r>
              <a:rPr kumimoji="0" lang="en-US" sz="800" b="1" i="0" u="none" strike="noStrike" kern="1200" cap="none" spc="0" normalizeH="0" baseline="0" noProof="0" dirty="0" err="1" smtClean="0">
                <a:ln>
                  <a:noFill/>
                </a:ln>
                <a:solidFill>
                  <a:srgbClr val="009900"/>
                </a:solidFill>
                <a:effectLst/>
                <a:uLnTx/>
                <a:uFillTx/>
                <a:latin typeface="+mn-lt"/>
                <a:ea typeface="+mn-ea"/>
                <a:cs typeface="+mn-cs"/>
              </a:rPr>
              <a:t>Center</a:t>
            </a:r>
            <a:r>
              <a:rPr kumimoji="0" lang="en-US" sz="800" b="1" i="0" u="none" strike="noStrike" kern="1200" cap="none" spc="0" normalizeH="0" baseline="0" noProof="0" dirty="0" smtClean="0">
                <a:ln>
                  <a:noFill/>
                </a:ln>
                <a:solidFill>
                  <a:srgbClr val="009900"/>
                </a:solidFill>
                <a:effectLst/>
                <a:uLnTx/>
                <a:uFillTx/>
                <a:latin typeface="+mn-lt"/>
                <a:ea typeface="+mn-ea"/>
                <a:cs typeface="+mn-cs"/>
              </a:rPr>
              <a:t> for Teaching and Learning™</a:t>
            </a:r>
          </a:p>
          <a:p>
            <a:pPr marL="0" marR="0" lvl="0" indent="-45720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smtClean="0">
                <a:ln>
                  <a:noFill/>
                </a:ln>
                <a:solidFill>
                  <a:srgbClr val="0000FF"/>
                </a:solidFill>
                <a:effectLst/>
                <a:uLnTx/>
                <a:uFillTx/>
                <a:latin typeface="+mn-lt"/>
                <a:ea typeface="+mn-ea"/>
                <a:cs typeface="+mn-cs"/>
              </a:rPr>
              <a:t>    Foundations of Technology, Third Edition / Technology, Engineering, and Design</a:t>
            </a:r>
            <a:endParaRPr kumimoji="0" lang="en-US" sz="800" b="0" i="1" u="none" strike="noStrike" kern="1200" cap="none" spc="0" normalizeH="0" baseline="0" noProof="0" dirty="0" smtClean="0">
              <a:ln>
                <a:noFill/>
              </a:ln>
              <a:solidFill>
                <a:srgbClr val="0000FF"/>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srgbClr val="000000"/>
              </a:solidFill>
              <a:effectLst/>
              <a:uLnTx/>
              <a:uFillTx/>
              <a:latin typeface="+mn-lt"/>
              <a:ea typeface="+mn-ea"/>
              <a:cs typeface="+mn-cs"/>
            </a:endParaRPr>
          </a:p>
        </p:txBody>
      </p:sp>
      <p:pic>
        <p:nvPicPr>
          <p:cNvPr id="9" name="Picture 8" descr="EbD logo.png"/>
          <p:cNvPicPr>
            <a:picLocks noChangeAspect="1"/>
          </p:cNvPicPr>
          <p:nvPr userDrawn="1"/>
        </p:nvPicPr>
        <p:blipFill>
          <a:blip r:embed="rId13" cstate="print"/>
          <a:stretch>
            <a:fillRect/>
          </a:stretch>
        </p:blipFill>
        <p:spPr>
          <a:xfrm>
            <a:off x="7848600" y="6128587"/>
            <a:ext cx="990600" cy="729413"/>
          </a:xfrm>
          <a:prstGeom prst="rect">
            <a:avLst/>
          </a:prstGeom>
        </p:spPr>
      </p:pic>
      <p:pic>
        <p:nvPicPr>
          <p:cNvPr id="10" name="Picture 9" descr="ITEEA-194_295 logo.jpg"/>
          <p:cNvPicPr>
            <a:picLocks noChangeAspect="1"/>
          </p:cNvPicPr>
          <p:nvPr userDrawn="1"/>
        </p:nvPicPr>
        <p:blipFill>
          <a:blip r:embed="rId14" cstate="print"/>
          <a:stretch>
            <a:fillRect/>
          </a:stretch>
        </p:blipFill>
        <p:spPr>
          <a:xfrm>
            <a:off x="228600" y="6387230"/>
            <a:ext cx="1240972" cy="301036"/>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100000">
              <a:srgbClr val="E4F5FE"/>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389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sp>
        <p:nvSpPr>
          <p:cNvPr id="29389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fontAlgn="base">
              <a:spcBef>
                <a:spcPct val="0"/>
              </a:spcBef>
              <a:spcAft>
                <a:spcPct val="0"/>
              </a:spcAft>
              <a:defRPr/>
            </a:pPr>
            <a:r>
              <a:rPr lang="en-US">
                <a:solidFill>
                  <a:srgbClr val="000000"/>
                </a:solidFill>
              </a:rPr>
              <a:t>12/01-2009</a:t>
            </a:r>
          </a:p>
        </p:txBody>
      </p:sp>
      <p:sp>
        <p:nvSpPr>
          <p:cNvPr id="29389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fontAlgn="base">
              <a:spcBef>
                <a:spcPct val="0"/>
              </a:spcBef>
              <a:spcAft>
                <a:spcPct val="0"/>
              </a:spcAft>
              <a:defRPr/>
            </a:pPr>
            <a:r>
              <a:rPr lang="en-US">
                <a:solidFill>
                  <a:srgbClr val="000000"/>
                </a:solidFill>
              </a:rPr>
              <a:t>© STEMCenter for Teaching and Learning™ </a:t>
            </a:r>
          </a:p>
        </p:txBody>
      </p:sp>
      <p:sp>
        <p:nvSpPr>
          <p:cNvPr id="29389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fontAlgn="base">
              <a:spcBef>
                <a:spcPct val="0"/>
              </a:spcBef>
              <a:spcAft>
                <a:spcPct val="0"/>
              </a:spcAft>
              <a:defRPr/>
            </a:pPr>
            <a:fld id="{4FEB0992-9962-457F-921E-61BAC8E74A15}"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100000">
              <a:srgbClr val="E4F5FE"/>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389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sp>
        <p:nvSpPr>
          <p:cNvPr id="29389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fontAlgn="base">
              <a:spcBef>
                <a:spcPct val="0"/>
              </a:spcBef>
              <a:spcAft>
                <a:spcPct val="0"/>
              </a:spcAft>
              <a:defRPr/>
            </a:pPr>
            <a:r>
              <a:rPr lang="en-US">
                <a:solidFill>
                  <a:srgbClr val="000000"/>
                </a:solidFill>
              </a:rPr>
              <a:t>12/01-2009</a:t>
            </a:r>
          </a:p>
        </p:txBody>
      </p:sp>
      <p:sp>
        <p:nvSpPr>
          <p:cNvPr id="29389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fontAlgn="base">
              <a:spcBef>
                <a:spcPct val="0"/>
              </a:spcBef>
              <a:spcAft>
                <a:spcPct val="0"/>
              </a:spcAft>
              <a:defRPr/>
            </a:pPr>
            <a:r>
              <a:rPr lang="en-US">
                <a:solidFill>
                  <a:srgbClr val="000000"/>
                </a:solidFill>
              </a:rPr>
              <a:t>© STEMCenter for Teaching and Learning™ </a:t>
            </a:r>
          </a:p>
        </p:txBody>
      </p:sp>
      <p:sp>
        <p:nvSpPr>
          <p:cNvPr id="29389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fontAlgn="base">
              <a:spcBef>
                <a:spcPct val="0"/>
              </a:spcBef>
              <a:spcAft>
                <a:spcPct val="0"/>
              </a:spcAft>
              <a:defRPr/>
            </a:pPr>
            <a:fld id="{4FEB0992-9962-457F-921E-61BAC8E74A15}"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hyperlink" Target="http://edu.glogster.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2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slide" Target="slide10.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noodletools.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lib.ncsu.edu/lobo2/citationbuilder/" TargetMode="External"/><Relationship Id="rId4" Type="http://schemas.openxmlformats.org/officeDocument/2006/relationships/hyperlink" Target="http://www.citationmachine.net/" TargetMode="Externa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animoto.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2.xml"/><Relationship Id="rId4" Type="http://schemas.openxmlformats.org/officeDocument/2006/relationships/hyperlink" Target="http://animoto.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28600" y="2895600"/>
            <a:ext cx="8686800" cy="1219200"/>
          </a:xfrm>
        </p:spPr>
        <p:txBody>
          <a:bodyPr/>
          <a:lstStyle/>
          <a:p>
            <a:pPr algn="ctr" eaLnBrk="1" hangingPunct="1">
              <a:spcAft>
                <a:spcPts val="1200"/>
              </a:spcAft>
            </a:pPr>
            <a:r>
              <a:rPr lang="en-US" sz="2800" b="1" i="1" dirty="0" smtClean="0">
                <a:solidFill>
                  <a:srgbClr val="0000FF"/>
                </a:solidFill>
                <a:latin typeface="GillSans" pitchFamily="34" charset="0"/>
              </a:rPr>
              <a:t>Foundations of Technology, Third Edition</a:t>
            </a:r>
            <a:br>
              <a:rPr lang="en-US" sz="2800" b="1" i="1" dirty="0" smtClean="0">
                <a:solidFill>
                  <a:srgbClr val="0000FF"/>
                </a:solidFill>
                <a:latin typeface="GillSans" pitchFamily="34" charset="0"/>
              </a:rPr>
            </a:br>
            <a:r>
              <a:rPr lang="en-US" sz="2800" b="1" i="1" dirty="0" smtClean="0">
                <a:solidFill>
                  <a:srgbClr val="0000FF"/>
                </a:solidFill>
                <a:latin typeface="GillSans" pitchFamily="34" charset="0"/>
              </a:rPr>
              <a:t>Technology, Engineering, and Design</a:t>
            </a:r>
            <a:endParaRPr lang="en-US" sz="3600" b="1" i="1" dirty="0" smtClean="0">
              <a:solidFill>
                <a:srgbClr val="309828"/>
              </a:solidFill>
              <a:latin typeface="GillSans" pitchFamily="34" charset="0"/>
            </a:endParaRPr>
          </a:p>
        </p:txBody>
      </p:sp>
      <p:pic>
        <p:nvPicPr>
          <p:cNvPr id="9219" name="Picture 9" descr="100_0622.JPG"/>
          <p:cNvPicPr>
            <a:picLocks noChangeAspect="1"/>
          </p:cNvPicPr>
          <p:nvPr/>
        </p:nvPicPr>
        <p:blipFill>
          <a:blip r:embed="rId3" cstate="print"/>
          <a:srcRect l="13043" t="9525"/>
          <a:stretch>
            <a:fillRect/>
          </a:stretch>
        </p:blipFill>
        <p:spPr bwMode="auto">
          <a:xfrm>
            <a:off x="6897688" y="0"/>
            <a:ext cx="2246312" cy="1752600"/>
          </a:xfrm>
          <a:prstGeom prst="rect">
            <a:avLst/>
          </a:prstGeom>
          <a:noFill/>
          <a:ln w="9525">
            <a:noFill/>
            <a:miter lim="800000"/>
            <a:headEnd/>
            <a:tailEnd/>
          </a:ln>
        </p:spPr>
      </p:pic>
      <p:pic>
        <p:nvPicPr>
          <p:cNvPr id="9220" name="Picture 10" descr="thebaynet_nasaembed200girl.jpg"/>
          <p:cNvPicPr>
            <a:picLocks noChangeAspect="1"/>
          </p:cNvPicPr>
          <p:nvPr/>
        </p:nvPicPr>
        <p:blipFill>
          <a:blip r:embed="rId4" cstate="print"/>
          <a:srcRect/>
          <a:stretch>
            <a:fillRect/>
          </a:stretch>
        </p:blipFill>
        <p:spPr bwMode="auto">
          <a:xfrm>
            <a:off x="0" y="0"/>
            <a:ext cx="1530350" cy="1752600"/>
          </a:xfrm>
          <a:prstGeom prst="rect">
            <a:avLst/>
          </a:prstGeom>
          <a:noFill/>
          <a:ln w="9525">
            <a:noFill/>
            <a:miter lim="800000"/>
            <a:headEnd/>
            <a:tailEnd/>
          </a:ln>
        </p:spPr>
      </p:pic>
      <p:pic>
        <p:nvPicPr>
          <p:cNvPr id="9221" name="Picture 11" descr="dec-13-schools-014.jpg"/>
          <p:cNvPicPr>
            <a:picLocks noChangeAspect="1"/>
          </p:cNvPicPr>
          <p:nvPr/>
        </p:nvPicPr>
        <p:blipFill>
          <a:blip r:embed="rId5" cstate="print"/>
          <a:srcRect/>
          <a:stretch>
            <a:fillRect/>
          </a:stretch>
        </p:blipFill>
        <p:spPr bwMode="auto">
          <a:xfrm>
            <a:off x="4953000" y="0"/>
            <a:ext cx="2097088" cy="1752600"/>
          </a:xfrm>
          <a:prstGeom prst="rect">
            <a:avLst/>
          </a:prstGeom>
          <a:noFill/>
          <a:ln w="9525">
            <a:noFill/>
            <a:miter lim="800000"/>
            <a:headEnd/>
            <a:tailEnd/>
          </a:ln>
        </p:spPr>
      </p:pic>
      <p:pic>
        <p:nvPicPr>
          <p:cNvPr id="9222" name="Picture 12" descr="2students MS.JPG"/>
          <p:cNvPicPr>
            <a:picLocks noChangeAspect="1"/>
          </p:cNvPicPr>
          <p:nvPr/>
        </p:nvPicPr>
        <p:blipFill>
          <a:blip r:embed="rId6" cstate="print"/>
          <a:srcRect l="9782" r="11957"/>
          <a:stretch>
            <a:fillRect/>
          </a:stretch>
        </p:blipFill>
        <p:spPr bwMode="auto">
          <a:xfrm>
            <a:off x="1524000" y="0"/>
            <a:ext cx="1828800" cy="1752600"/>
          </a:xfrm>
          <a:prstGeom prst="rect">
            <a:avLst/>
          </a:prstGeom>
          <a:noFill/>
          <a:ln w="9525">
            <a:noFill/>
            <a:miter lim="800000"/>
            <a:headEnd/>
            <a:tailEnd/>
          </a:ln>
        </p:spPr>
      </p:pic>
      <p:pic>
        <p:nvPicPr>
          <p:cNvPr id="9223" name="Picture 7" descr="Diverse group presenting.jpg"/>
          <p:cNvPicPr>
            <a:picLocks noChangeAspect="1"/>
          </p:cNvPicPr>
          <p:nvPr/>
        </p:nvPicPr>
        <p:blipFill>
          <a:blip r:embed="rId7" cstate="print"/>
          <a:srcRect/>
          <a:stretch>
            <a:fillRect/>
          </a:stretch>
        </p:blipFill>
        <p:spPr bwMode="auto">
          <a:xfrm>
            <a:off x="3352800" y="0"/>
            <a:ext cx="1831975" cy="1752600"/>
          </a:xfrm>
          <a:prstGeom prst="rect">
            <a:avLst/>
          </a:prstGeom>
          <a:noFill/>
          <a:ln w="9525">
            <a:noFill/>
            <a:miter lim="800000"/>
            <a:headEnd/>
            <a:tailEnd/>
          </a:ln>
        </p:spPr>
      </p:pic>
      <p:cxnSp>
        <p:nvCxnSpPr>
          <p:cNvPr id="15" name="Straight Connector 14"/>
          <p:cNvCxnSpPr/>
          <p:nvPr/>
        </p:nvCxnSpPr>
        <p:spPr bwMode="auto">
          <a:xfrm>
            <a:off x="0" y="1752600"/>
            <a:ext cx="9144000" cy="158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9225" name="Picture 13" descr="EbD logo.png"/>
          <p:cNvPicPr>
            <a:picLocks noChangeAspect="1"/>
          </p:cNvPicPr>
          <p:nvPr/>
        </p:nvPicPr>
        <p:blipFill>
          <a:blip r:embed="rId8" cstate="print"/>
          <a:srcRect/>
          <a:stretch>
            <a:fillRect/>
          </a:stretch>
        </p:blipFill>
        <p:spPr bwMode="auto">
          <a:xfrm>
            <a:off x="3733800" y="1600200"/>
            <a:ext cx="1676400" cy="1235075"/>
          </a:xfrm>
          <a:prstGeom prst="rect">
            <a:avLst/>
          </a:prstGeom>
          <a:noFill/>
          <a:ln w="9525">
            <a:noFill/>
            <a:miter lim="800000"/>
            <a:headEnd/>
            <a:tailEnd/>
          </a:ln>
        </p:spPr>
      </p:pic>
      <p:sp>
        <p:nvSpPr>
          <p:cNvPr id="9226" name="Rectangle 7"/>
          <p:cNvSpPr>
            <a:spLocks noGrp="1" noChangeArrowheads="1"/>
          </p:cNvSpPr>
          <p:nvPr>
            <p:ph type="ftr" sz="quarter" idx="11"/>
          </p:nvPr>
        </p:nvSpPr>
        <p:spPr>
          <a:xfrm>
            <a:off x="482600" y="6235700"/>
            <a:ext cx="5003800" cy="533400"/>
          </a:xfrm>
          <a:noFill/>
        </p:spPr>
        <p:txBody>
          <a:bodyPr/>
          <a:lstStyle/>
          <a:p>
            <a:pPr algn="l"/>
            <a:r>
              <a:rPr lang="en-US" sz="800" i="1" dirty="0" smtClean="0">
                <a:solidFill>
                  <a:srgbClr val="000000"/>
                </a:solidFill>
              </a:rPr>
              <a:t>© 2011 International Technology and Engineering Educators </a:t>
            </a:r>
            <a:r>
              <a:rPr lang="en-US" sz="800" i="1" dirty="0" smtClean="0">
                <a:solidFill>
                  <a:srgbClr val="000000"/>
                </a:solidFill>
              </a:rPr>
              <a:t>Association</a:t>
            </a:r>
            <a:endParaRPr lang="en-US" sz="800" i="1" dirty="0" smtClean="0">
              <a:solidFill>
                <a:srgbClr val="000000"/>
              </a:solidFill>
            </a:endParaRPr>
          </a:p>
          <a:p>
            <a:pPr algn="l"/>
            <a:r>
              <a:rPr lang="en-US" sz="800" i="1" dirty="0" smtClean="0">
                <a:solidFill>
                  <a:srgbClr val="000000"/>
                </a:solidFill>
              </a:rPr>
              <a:t>    </a:t>
            </a:r>
            <a:r>
              <a:rPr lang="en-US" sz="800" b="1" dirty="0" err="1" smtClean="0">
                <a:solidFill>
                  <a:srgbClr val="C00000"/>
                </a:solidFill>
              </a:rPr>
              <a:t>STEM</a:t>
            </a:r>
            <a:r>
              <a:rPr lang="en-US" sz="800" b="1" dirty="0" err="1" smtClean="0">
                <a:solidFill>
                  <a:srgbClr val="000000"/>
                </a:solidFill>
                <a:sym typeface="Wingdings" pitchFamily="2" charset="2"/>
              </a:rPr>
              <a:t></a:t>
            </a:r>
            <a:r>
              <a:rPr lang="en-US" sz="800" b="1" dirty="0" err="1" smtClean="0">
                <a:solidFill>
                  <a:srgbClr val="009900"/>
                </a:solidFill>
              </a:rPr>
              <a:t>Center</a:t>
            </a:r>
            <a:r>
              <a:rPr lang="en-US" sz="800" b="1" dirty="0" smtClean="0">
                <a:solidFill>
                  <a:srgbClr val="009900"/>
                </a:solidFill>
              </a:rPr>
              <a:t> for Teaching and Learning™</a:t>
            </a:r>
          </a:p>
          <a:p>
            <a:pPr algn="l"/>
            <a:r>
              <a:rPr lang="en-US" sz="800" b="1" i="1" dirty="0" smtClean="0">
                <a:solidFill>
                  <a:srgbClr val="0000FF"/>
                </a:solidFill>
              </a:rPr>
              <a:t>    Foundations of Technology, Third Edition / Technology, Engineering, and Design</a:t>
            </a:r>
            <a:endParaRPr lang="en-US" sz="800" i="1" dirty="0" smtClean="0">
              <a:solidFill>
                <a:srgbClr val="0000FF"/>
              </a:solidFill>
            </a:endParaRPr>
          </a:p>
          <a:p>
            <a:pPr algn="l"/>
            <a:endParaRPr lang="en-US" sz="800" dirty="0" smtClean="0">
              <a:solidFill>
                <a:srgbClr val="000000"/>
              </a:solidFill>
            </a:endParaRPr>
          </a:p>
        </p:txBody>
      </p:sp>
      <p:pic>
        <p:nvPicPr>
          <p:cNvPr id="9227" name="Picture 16" descr="ITEEA-194_295 logo.jpg"/>
          <p:cNvPicPr>
            <a:picLocks noChangeAspect="1"/>
          </p:cNvPicPr>
          <p:nvPr/>
        </p:nvPicPr>
        <p:blipFill>
          <a:blip r:embed="rId9" cstate="print">
            <a:clrChange>
              <a:clrFrom>
                <a:srgbClr val="FFFFFF"/>
              </a:clrFrom>
              <a:clrTo>
                <a:srgbClr val="FFFFFF">
                  <a:alpha val="0"/>
                </a:srgbClr>
              </a:clrTo>
            </a:clrChange>
          </a:blip>
          <a:srcRect/>
          <a:stretch>
            <a:fillRect/>
          </a:stretch>
        </p:blipFill>
        <p:spPr bwMode="auto">
          <a:xfrm>
            <a:off x="7531100" y="6297613"/>
            <a:ext cx="1066800" cy="258762"/>
          </a:xfrm>
          <a:prstGeom prst="rect">
            <a:avLst/>
          </a:prstGeom>
          <a:noFill/>
          <a:ln w="9525">
            <a:noFill/>
            <a:miter lim="800000"/>
            <a:headEnd/>
            <a:tailEnd/>
          </a:ln>
        </p:spPr>
      </p:pic>
      <p:sp>
        <p:nvSpPr>
          <p:cNvPr id="18" name="Rectangle 2"/>
          <p:cNvSpPr txBox="1">
            <a:spLocks noChangeArrowheads="1"/>
          </p:cNvSpPr>
          <p:nvPr/>
        </p:nvSpPr>
        <p:spPr bwMode="auto">
          <a:xfrm>
            <a:off x="228600" y="4191000"/>
            <a:ext cx="8686800" cy="762000"/>
          </a:xfrm>
          <a:prstGeom prst="rect">
            <a:avLst/>
          </a:prstGeom>
          <a:noFill/>
          <a:ln w="9525">
            <a:noFill/>
            <a:miter lim="800000"/>
            <a:headEnd/>
            <a:tailEnd/>
          </a:ln>
        </p:spPr>
        <p:txBody>
          <a:bodyPr anchor="b"/>
          <a:lstStyle/>
          <a:p>
            <a:pPr algn="ctr" fontAlgn="base">
              <a:spcBef>
                <a:spcPct val="0"/>
              </a:spcBef>
              <a:spcAft>
                <a:spcPts val="1200"/>
              </a:spcAft>
              <a:defRPr/>
            </a:pPr>
            <a:r>
              <a:rPr lang="en-US" sz="2000" b="1" kern="0" dirty="0" smtClean="0">
                <a:solidFill>
                  <a:srgbClr val="309828"/>
                </a:solidFill>
                <a:latin typeface="GillSans" pitchFamily="34" charset="0"/>
              </a:rPr>
              <a:t>Presentation 1.1.2</a:t>
            </a:r>
            <a:endParaRPr lang="en-US" sz="3600" b="1" kern="0" dirty="0">
              <a:solidFill>
                <a:srgbClr val="309828"/>
              </a:solidFill>
              <a:latin typeface="GillSans"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a:t>G</a:t>
            </a:r>
            <a:r>
              <a:rPr lang="en-US" dirty="0" err="1" smtClean="0"/>
              <a:t>logster</a:t>
            </a:r>
            <a:r>
              <a:rPr lang="en-US" dirty="0" smtClean="0"/>
              <a:t>?</a:t>
            </a:r>
            <a:endParaRPr lang="en-US" dirty="0"/>
          </a:p>
        </p:txBody>
      </p:sp>
      <p:sp>
        <p:nvSpPr>
          <p:cNvPr id="3" name="Content Placeholder 2"/>
          <p:cNvSpPr>
            <a:spLocks noGrp="1"/>
          </p:cNvSpPr>
          <p:nvPr>
            <p:ph idx="1"/>
          </p:nvPr>
        </p:nvSpPr>
        <p:spPr/>
        <p:txBody>
          <a:bodyPr/>
          <a:lstStyle/>
          <a:p>
            <a:r>
              <a:rPr lang="en-US" dirty="0" err="1" smtClean="0"/>
              <a:t>Glogster</a:t>
            </a:r>
            <a:r>
              <a:rPr lang="en-US" dirty="0" smtClean="0"/>
              <a:t> is a web 2.0 tool that allows students to design and create a virtual poster that can be saved online. </a:t>
            </a:r>
          </a:p>
          <a:p>
            <a:r>
              <a:rPr lang="en-US" dirty="0" smtClean="0"/>
              <a:t>The student is able to upload images and embed video clips and audio clips that can be directly accessed through their virtual poster.</a:t>
            </a:r>
          </a:p>
          <a:p>
            <a:endParaRPr lang="en-US" dirty="0"/>
          </a:p>
        </p:txBody>
      </p:sp>
      <p:pic>
        <p:nvPicPr>
          <p:cNvPr id="4" name="Picture 3">
            <a:hlinkClick r:id="rId3" action="ppaction://hlinksldjump"/>
          </p:cNvPr>
          <p:cNvPicPr>
            <a:picLocks noChangeAspect="1" noChangeArrowheads="1"/>
          </p:cNvPicPr>
          <p:nvPr/>
        </p:nvPicPr>
        <p:blipFill>
          <a:blip r:embed="rId4" cstate="print"/>
          <a:srcRect l="11250" t="18750" r="12500" b="7292"/>
          <a:stretch>
            <a:fillRect/>
          </a:stretch>
        </p:blipFill>
        <p:spPr bwMode="auto">
          <a:xfrm>
            <a:off x="7010400" y="4724400"/>
            <a:ext cx="1814962" cy="129539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l="11250" t="18750" r="12500" b="6250"/>
          <a:stretch>
            <a:fillRect/>
          </a:stretch>
        </p:blipFill>
        <p:spPr bwMode="auto">
          <a:xfrm>
            <a:off x="2057400" y="2514600"/>
            <a:ext cx="6477000" cy="3822492"/>
          </a:xfrm>
          <a:prstGeom prst="rect">
            <a:avLst/>
          </a:prstGeom>
          <a:noFill/>
          <a:ln w="9525">
            <a:noFill/>
            <a:miter lim="800000"/>
            <a:headEnd/>
            <a:tailEnd/>
          </a:ln>
        </p:spPr>
      </p:pic>
      <p:sp>
        <p:nvSpPr>
          <p:cNvPr id="2" name="Title 1"/>
          <p:cNvSpPr>
            <a:spLocks noGrp="1"/>
          </p:cNvSpPr>
          <p:nvPr>
            <p:ph type="title"/>
          </p:nvPr>
        </p:nvSpPr>
        <p:spPr>
          <a:xfrm>
            <a:off x="457200" y="274638"/>
            <a:ext cx="8229600" cy="944562"/>
          </a:xfrm>
        </p:spPr>
        <p:txBody>
          <a:bodyPr/>
          <a:lstStyle/>
          <a:p>
            <a:r>
              <a:rPr lang="en-US" dirty="0" smtClean="0"/>
              <a:t>Steps to use </a:t>
            </a:r>
            <a:r>
              <a:rPr lang="en-US" dirty="0" err="1"/>
              <a:t>G</a:t>
            </a:r>
            <a:r>
              <a:rPr lang="en-US" dirty="0" err="1" smtClean="0"/>
              <a:t>logster</a:t>
            </a:r>
            <a:endParaRPr lang="en-US" dirty="0"/>
          </a:p>
        </p:txBody>
      </p:sp>
      <p:sp>
        <p:nvSpPr>
          <p:cNvPr id="3" name="Content Placeholder 2"/>
          <p:cNvSpPr>
            <a:spLocks noGrp="1"/>
          </p:cNvSpPr>
          <p:nvPr>
            <p:ph idx="1"/>
          </p:nvPr>
        </p:nvSpPr>
        <p:spPr>
          <a:xfrm>
            <a:off x="457200" y="1371600"/>
            <a:ext cx="8229600" cy="4525963"/>
          </a:xfrm>
        </p:spPr>
        <p:txBody>
          <a:bodyPr/>
          <a:lstStyle/>
          <a:p>
            <a:pPr marL="514350" indent="-514350">
              <a:buFont typeface="+mj-lt"/>
              <a:buAutoNum type="arabicPeriod"/>
            </a:pPr>
            <a:r>
              <a:rPr lang="en-US" dirty="0" smtClean="0"/>
              <a:t>Navigate to: </a:t>
            </a:r>
            <a:r>
              <a:rPr lang="en-US" dirty="0" smtClean="0">
                <a:hlinkClick r:id="rId4"/>
              </a:rPr>
              <a:t>http://edu.glogster.com/</a:t>
            </a:r>
            <a:endParaRPr lang="en-US" dirty="0" smtClean="0"/>
          </a:p>
          <a:p>
            <a:pPr marL="514350" indent="-514350">
              <a:buFont typeface="+mj-lt"/>
              <a:buAutoNum type="arabicPeriod"/>
            </a:pPr>
            <a:r>
              <a:rPr lang="en-US" dirty="0" smtClean="0"/>
              <a:t>Choose </a:t>
            </a:r>
            <a:r>
              <a:rPr lang="en-US" dirty="0" smtClean="0"/>
              <a:t>Sign Up.</a:t>
            </a:r>
            <a:endParaRPr lang="en-US" dirty="0" smtClean="0"/>
          </a:p>
          <a:p>
            <a:endParaRPr lang="en-US" dirty="0"/>
          </a:p>
        </p:txBody>
      </p:sp>
      <p:sp>
        <p:nvSpPr>
          <p:cNvPr id="5" name="Right Arrow 4"/>
          <p:cNvSpPr/>
          <p:nvPr/>
        </p:nvSpPr>
        <p:spPr>
          <a:xfrm rot="18821713">
            <a:off x="7530854" y="3116162"/>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5" action="ppaction://hlinksldjump"/>
          </p:cNvPr>
          <p:cNvPicPr>
            <a:picLocks noChangeAspect="1" noChangeArrowheads="1"/>
          </p:cNvPicPr>
          <p:nvPr/>
        </p:nvPicPr>
        <p:blipFill>
          <a:blip r:embed="rId6" cstate="print"/>
          <a:srcRect l="11250" t="18750" r="12500" b="7292"/>
          <a:stretch>
            <a:fillRect/>
          </a:stretch>
        </p:blipFill>
        <p:spPr bwMode="auto">
          <a:xfrm>
            <a:off x="6934200" y="4724400"/>
            <a:ext cx="1814962" cy="129539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TextBox 6"/>
          <p:cNvSpPr txBox="1"/>
          <p:nvPr/>
        </p:nvSpPr>
        <p:spPr>
          <a:xfrm rot="1921343">
            <a:off x="602642" y="4206767"/>
            <a:ext cx="2312227" cy="584775"/>
          </a:xfrm>
          <a:prstGeom prst="rect">
            <a:avLst/>
          </a:prstGeom>
          <a:noFill/>
        </p:spPr>
        <p:txBody>
          <a:bodyPr wrap="square" rtlCol="0">
            <a:spAutoFit/>
          </a:bodyPr>
          <a:lstStyle/>
          <a:p>
            <a:r>
              <a:rPr lang="en-US" sz="3200" dirty="0" smtClean="0">
                <a:solidFill>
                  <a:srgbClr val="FF0000"/>
                </a:solidFill>
              </a:rPr>
              <a:t>For Teachers</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l="23750" t="22917" r="25000" b="14583"/>
          <a:stretch>
            <a:fillRect/>
          </a:stretch>
        </p:blipFill>
        <p:spPr bwMode="auto">
          <a:xfrm>
            <a:off x="2362200" y="2819400"/>
            <a:ext cx="4800600" cy="351263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Steps to use </a:t>
            </a:r>
            <a:r>
              <a:rPr lang="en-US" dirty="0" err="1"/>
              <a:t>G</a:t>
            </a:r>
            <a:r>
              <a:rPr lang="en-US" dirty="0" err="1" smtClean="0"/>
              <a:t>logster</a:t>
            </a:r>
            <a:endParaRPr lang="en-US" dirty="0"/>
          </a:p>
        </p:txBody>
      </p:sp>
      <p:sp>
        <p:nvSpPr>
          <p:cNvPr id="3" name="Content Placeholder 2"/>
          <p:cNvSpPr>
            <a:spLocks noGrp="1"/>
          </p:cNvSpPr>
          <p:nvPr>
            <p:ph idx="1"/>
          </p:nvPr>
        </p:nvSpPr>
        <p:spPr>
          <a:xfrm>
            <a:off x="457200" y="1295400"/>
            <a:ext cx="8229600" cy="4525963"/>
          </a:xfrm>
        </p:spPr>
        <p:txBody>
          <a:bodyPr/>
          <a:lstStyle/>
          <a:p>
            <a:pPr marL="514350" indent="-514350">
              <a:buFont typeface="+mj-lt"/>
              <a:buAutoNum type="arabicPeriod" startAt="3"/>
            </a:pPr>
            <a:r>
              <a:rPr lang="en-US" dirty="0" smtClean="0"/>
              <a:t>After registering and logging in, go to dashboard and select “add </a:t>
            </a:r>
            <a:r>
              <a:rPr lang="en-US" dirty="0" smtClean="0"/>
              <a:t>new students</a:t>
            </a:r>
            <a:r>
              <a:rPr lang="en-US" dirty="0" smtClean="0"/>
              <a:t>.”</a:t>
            </a:r>
          </a:p>
          <a:p>
            <a:pPr marL="514350" indent="-514350">
              <a:buFont typeface="+mj-lt"/>
              <a:buAutoNum type="arabicPeriod" startAt="3"/>
            </a:pPr>
            <a:r>
              <a:rPr lang="en-US" dirty="0" smtClean="0"/>
              <a:t>Enter the number of students you need.</a:t>
            </a:r>
            <a:endParaRPr lang="en-US" dirty="0"/>
          </a:p>
        </p:txBody>
      </p:sp>
      <p:pic>
        <p:nvPicPr>
          <p:cNvPr id="4" name="Picture 3">
            <a:hlinkClick r:id="rId4" action="ppaction://hlinksldjump"/>
          </p:cNvPr>
          <p:cNvPicPr>
            <a:picLocks noChangeAspect="1" noChangeArrowheads="1"/>
          </p:cNvPicPr>
          <p:nvPr/>
        </p:nvPicPr>
        <p:blipFill>
          <a:blip r:embed="rId5" cstate="print"/>
          <a:srcRect l="11250" t="18750" r="12500" b="7292"/>
          <a:stretch>
            <a:fillRect/>
          </a:stretch>
        </p:blipFill>
        <p:spPr bwMode="auto">
          <a:xfrm>
            <a:off x="7010400" y="4724400"/>
            <a:ext cx="1814962" cy="129539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TextBox 4"/>
          <p:cNvSpPr txBox="1"/>
          <p:nvPr/>
        </p:nvSpPr>
        <p:spPr>
          <a:xfrm rot="1921343">
            <a:off x="602642" y="4206767"/>
            <a:ext cx="2312227" cy="584775"/>
          </a:xfrm>
          <a:prstGeom prst="rect">
            <a:avLst/>
          </a:prstGeom>
          <a:noFill/>
        </p:spPr>
        <p:txBody>
          <a:bodyPr wrap="square" rtlCol="0">
            <a:spAutoFit/>
          </a:bodyPr>
          <a:lstStyle/>
          <a:p>
            <a:r>
              <a:rPr lang="en-US" sz="3200" dirty="0" smtClean="0">
                <a:solidFill>
                  <a:srgbClr val="FF0000"/>
                </a:solidFill>
              </a:rPr>
              <a:t>For Teachers</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l="11875" t="18750" r="46875" b="6250"/>
          <a:stretch>
            <a:fillRect/>
          </a:stretch>
        </p:blipFill>
        <p:spPr bwMode="auto">
          <a:xfrm>
            <a:off x="3810000" y="2667000"/>
            <a:ext cx="3244850" cy="353983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Steps to use </a:t>
            </a:r>
            <a:r>
              <a:rPr lang="en-US" dirty="0" err="1"/>
              <a:t>G</a:t>
            </a:r>
            <a:r>
              <a:rPr lang="en-US" dirty="0" err="1" smtClean="0"/>
              <a:t>logster</a:t>
            </a:r>
            <a:endParaRPr lang="en-US" dirty="0"/>
          </a:p>
        </p:txBody>
      </p:sp>
      <p:sp>
        <p:nvSpPr>
          <p:cNvPr id="3" name="Content Placeholder 2"/>
          <p:cNvSpPr>
            <a:spLocks noGrp="1"/>
          </p:cNvSpPr>
          <p:nvPr>
            <p:ph idx="1"/>
          </p:nvPr>
        </p:nvSpPr>
        <p:spPr>
          <a:xfrm>
            <a:off x="457200" y="1219200"/>
            <a:ext cx="8229600" cy="4525963"/>
          </a:xfrm>
        </p:spPr>
        <p:txBody>
          <a:bodyPr/>
          <a:lstStyle/>
          <a:p>
            <a:pPr>
              <a:buNone/>
            </a:pPr>
            <a:r>
              <a:rPr lang="en-US" dirty="0" smtClean="0"/>
              <a:t>5. On the dashboard you will receive a message with the login information you will need to give your students.</a:t>
            </a:r>
            <a:endParaRPr lang="en-US" dirty="0"/>
          </a:p>
        </p:txBody>
      </p:sp>
      <p:pic>
        <p:nvPicPr>
          <p:cNvPr id="4" name="Picture 3">
            <a:hlinkClick r:id="rId4" action="ppaction://hlinksldjump"/>
          </p:cNvPr>
          <p:cNvPicPr>
            <a:picLocks noChangeAspect="1" noChangeArrowheads="1"/>
          </p:cNvPicPr>
          <p:nvPr/>
        </p:nvPicPr>
        <p:blipFill>
          <a:blip r:embed="rId5" cstate="print"/>
          <a:srcRect l="11250" t="18750" r="12500" b="7292"/>
          <a:stretch>
            <a:fillRect/>
          </a:stretch>
        </p:blipFill>
        <p:spPr bwMode="auto">
          <a:xfrm>
            <a:off x="7010400" y="4724400"/>
            <a:ext cx="1814962" cy="129539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TextBox 5"/>
          <p:cNvSpPr txBox="1"/>
          <p:nvPr/>
        </p:nvSpPr>
        <p:spPr>
          <a:xfrm rot="1921343">
            <a:off x="602642" y="4206767"/>
            <a:ext cx="2312227" cy="584775"/>
          </a:xfrm>
          <a:prstGeom prst="rect">
            <a:avLst/>
          </a:prstGeom>
          <a:noFill/>
        </p:spPr>
        <p:txBody>
          <a:bodyPr wrap="square" rtlCol="0">
            <a:spAutoFit/>
          </a:bodyPr>
          <a:lstStyle/>
          <a:p>
            <a:r>
              <a:rPr lang="en-US" sz="3200" dirty="0" smtClean="0">
                <a:solidFill>
                  <a:srgbClr val="FF0000"/>
                </a:solidFill>
              </a:rPr>
              <a:t>For Teachers</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use </a:t>
            </a:r>
            <a:r>
              <a:rPr lang="en-US" dirty="0" err="1"/>
              <a:t>G</a:t>
            </a:r>
            <a:r>
              <a:rPr lang="en-US" dirty="0" err="1" smtClean="0"/>
              <a:t>logster</a:t>
            </a:r>
            <a:endParaRPr lang="en-US" dirty="0"/>
          </a:p>
        </p:txBody>
      </p:sp>
      <p:sp>
        <p:nvSpPr>
          <p:cNvPr id="3" name="Content Placeholder 2"/>
          <p:cNvSpPr>
            <a:spLocks noGrp="1"/>
          </p:cNvSpPr>
          <p:nvPr>
            <p:ph idx="1"/>
          </p:nvPr>
        </p:nvSpPr>
        <p:spPr>
          <a:xfrm>
            <a:off x="457200" y="1219200"/>
            <a:ext cx="8229600" cy="2133600"/>
          </a:xfrm>
        </p:spPr>
        <p:txBody>
          <a:bodyPr/>
          <a:lstStyle/>
          <a:p>
            <a:pPr>
              <a:buNone/>
            </a:pPr>
            <a:r>
              <a:rPr lang="en-US" dirty="0" smtClean="0"/>
              <a:t>1. Navigate to the link provided by your teacher and use the </a:t>
            </a:r>
            <a:r>
              <a:rPr lang="en-US" dirty="0"/>
              <a:t>l</a:t>
            </a:r>
            <a:r>
              <a:rPr lang="en-US" dirty="0" smtClean="0"/>
              <a:t>ogin </a:t>
            </a:r>
            <a:r>
              <a:rPr lang="en-US" dirty="0" smtClean="0"/>
              <a:t>and password info, if needed.</a:t>
            </a:r>
            <a:endParaRPr lang="en-US" dirty="0"/>
          </a:p>
        </p:txBody>
      </p:sp>
      <p:pic>
        <p:nvPicPr>
          <p:cNvPr id="4" name="Picture 3">
            <a:hlinkClick r:id="rId3" action="ppaction://hlinksldjump"/>
          </p:cNvPr>
          <p:cNvPicPr>
            <a:picLocks noChangeAspect="1" noChangeArrowheads="1"/>
          </p:cNvPicPr>
          <p:nvPr/>
        </p:nvPicPr>
        <p:blipFill>
          <a:blip r:embed="rId4" cstate="print"/>
          <a:srcRect l="11250" t="18750" r="12500" b="7292"/>
          <a:stretch>
            <a:fillRect/>
          </a:stretch>
        </p:blipFill>
        <p:spPr bwMode="auto">
          <a:xfrm>
            <a:off x="7010400" y="4648200"/>
            <a:ext cx="1814962" cy="129539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Picture 2"/>
          <p:cNvPicPr>
            <a:picLocks noChangeAspect="1" noChangeArrowheads="1"/>
          </p:cNvPicPr>
          <p:nvPr/>
        </p:nvPicPr>
        <p:blipFill>
          <a:blip r:embed="rId5" cstate="print"/>
          <a:srcRect l="11250" t="18750" r="12500" b="6250"/>
          <a:stretch>
            <a:fillRect/>
          </a:stretch>
        </p:blipFill>
        <p:spPr bwMode="auto">
          <a:xfrm>
            <a:off x="1371600" y="2743200"/>
            <a:ext cx="5715000" cy="3372787"/>
          </a:xfrm>
          <a:prstGeom prst="rect">
            <a:avLst/>
          </a:prstGeom>
          <a:noFill/>
          <a:ln w="9525">
            <a:noFill/>
            <a:miter lim="800000"/>
            <a:headEnd/>
            <a:tailEnd/>
          </a:ln>
        </p:spPr>
      </p:pic>
      <p:sp>
        <p:nvSpPr>
          <p:cNvPr id="6" name="Right Arrow 5"/>
          <p:cNvSpPr/>
          <p:nvPr/>
        </p:nvSpPr>
        <p:spPr>
          <a:xfrm rot="18821713">
            <a:off x="6006856" y="3649561"/>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l="11875" t="20833" r="11875" b="26042"/>
          <a:stretch>
            <a:fillRect/>
          </a:stretch>
        </p:blipFill>
        <p:spPr bwMode="auto">
          <a:xfrm>
            <a:off x="0" y="2362200"/>
            <a:ext cx="9144000" cy="36950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Steps to use </a:t>
            </a:r>
            <a:r>
              <a:rPr lang="en-US" dirty="0" err="1"/>
              <a:t>G</a:t>
            </a:r>
            <a:r>
              <a:rPr lang="en-US" dirty="0" err="1" smtClean="0"/>
              <a:t>logster</a:t>
            </a:r>
            <a:endParaRPr lang="en-US" dirty="0"/>
          </a:p>
        </p:txBody>
      </p:sp>
      <p:sp>
        <p:nvSpPr>
          <p:cNvPr id="3" name="Content Placeholder 2"/>
          <p:cNvSpPr>
            <a:spLocks noGrp="1"/>
          </p:cNvSpPr>
          <p:nvPr>
            <p:ph idx="1"/>
          </p:nvPr>
        </p:nvSpPr>
        <p:spPr/>
        <p:txBody>
          <a:bodyPr/>
          <a:lstStyle/>
          <a:p>
            <a:pPr>
              <a:buNone/>
            </a:pPr>
            <a:r>
              <a:rPr lang="en-US" dirty="0" smtClean="0"/>
              <a:t>2. Choose </a:t>
            </a:r>
            <a:r>
              <a:rPr lang="en-US" dirty="0" smtClean="0"/>
              <a:t>“Create </a:t>
            </a:r>
            <a:r>
              <a:rPr lang="en-US" dirty="0"/>
              <a:t>N</a:t>
            </a:r>
            <a:r>
              <a:rPr lang="en-US" dirty="0" smtClean="0"/>
              <a:t>ew </a:t>
            </a:r>
            <a:r>
              <a:rPr lang="en-US" dirty="0" err="1" smtClean="0"/>
              <a:t>Glog</a:t>
            </a:r>
            <a:r>
              <a:rPr lang="en-US" dirty="0" smtClean="0"/>
              <a:t>.”</a:t>
            </a:r>
            <a:endParaRPr lang="en-US" dirty="0"/>
          </a:p>
        </p:txBody>
      </p:sp>
      <p:pic>
        <p:nvPicPr>
          <p:cNvPr id="4" name="Picture 3">
            <a:hlinkClick r:id="rId4" action="ppaction://hlinksldjump"/>
          </p:cNvPr>
          <p:cNvPicPr>
            <a:picLocks noChangeAspect="1" noChangeArrowheads="1"/>
          </p:cNvPicPr>
          <p:nvPr/>
        </p:nvPicPr>
        <p:blipFill>
          <a:blip r:embed="rId5" cstate="print"/>
          <a:srcRect l="11250" t="18750" r="12500" b="7292"/>
          <a:stretch>
            <a:fillRect/>
          </a:stretch>
        </p:blipFill>
        <p:spPr bwMode="auto">
          <a:xfrm>
            <a:off x="7010400" y="4648200"/>
            <a:ext cx="1814962" cy="129539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Right Arrow 5"/>
          <p:cNvSpPr/>
          <p:nvPr/>
        </p:nvSpPr>
        <p:spPr>
          <a:xfrm rot="18821713">
            <a:off x="2882655" y="4792561"/>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use </a:t>
            </a:r>
            <a:r>
              <a:rPr lang="en-US" dirty="0" err="1"/>
              <a:t>G</a:t>
            </a:r>
            <a:r>
              <a:rPr lang="en-US" dirty="0" err="1" smtClean="0"/>
              <a:t>logster</a:t>
            </a:r>
            <a:endParaRPr lang="en-US" dirty="0"/>
          </a:p>
        </p:txBody>
      </p:sp>
      <p:sp>
        <p:nvSpPr>
          <p:cNvPr id="3" name="Content Placeholder 2"/>
          <p:cNvSpPr>
            <a:spLocks noGrp="1"/>
          </p:cNvSpPr>
          <p:nvPr>
            <p:ph idx="1"/>
          </p:nvPr>
        </p:nvSpPr>
        <p:spPr>
          <a:xfrm>
            <a:off x="457200" y="1219200"/>
            <a:ext cx="8229600" cy="4525963"/>
          </a:xfrm>
        </p:spPr>
        <p:txBody>
          <a:bodyPr/>
          <a:lstStyle/>
          <a:p>
            <a:pPr>
              <a:buNone/>
            </a:pPr>
            <a:r>
              <a:rPr lang="en-US" dirty="0" smtClean="0"/>
              <a:t>3. The default page can be edited. You can select the images on the page and delete them.</a:t>
            </a:r>
            <a:endParaRPr lang="en-US" dirty="0"/>
          </a:p>
        </p:txBody>
      </p:sp>
      <p:pic>
        <p:nvPicPr>
          <p:cNvPr id="12290" name="Picture 2"/>
          <p:cNvPicPr>
            <a:picLocks noChangeAspect="1" noChangeArrowheads="1"/>
          </p:cNvPicPr>
          <p:nvPr/>
        </p:nvPicPr>
        <p:blipFill>
          <a:blip r:embed="rId3" cstate="print"/>
          <a:srcRect l="11250" t="18750" r="13750" b="9375"/>
          <a:stretch>
            <a:fillRect/>
          </a:stretch>
        </p:blipFill>
        <p:spPr bwMode="auto">
          <a:xfrm>
            <a:off x="990600" y="2286000"/>
            <a:ext cx="6758609" cy="3886200"/>
          </a:xfrm>
          <a:prstGeom prst="rect">
            <a:avLst/>
          </a:prstGeom>
          <a:noFill/>
          <a:ln w="9525">
            <a:noFill/>
            <a:miter lim="800000"/>
            <a:headEnd/>
            <a:tailEnd/>
          </a:ln>
        </p:spPr>
      </p:pic>
      <p:pic>
        <p:nvPicPr>
          <p:cNvPr id="5" name="Picture 4">
            <a:hlinkClick r:id="rId4" action="ppaction://hlinksldjump"/>
          </p:cNvPr>
          <p:cNvPicPr>
            <a:picLocks noChangeAspect="1" noChangeArrowheads="1"/>
          </p:cNvPicPr>
          <p:nvPr/>
        </p:nvPicPr>
        <p:blipFill>
          <a:blip r:embed="rId5" cstate="print"/>
          <a:srcRect l="11250" t="18750" r="12500" b="7292"/>
          <a:stretch>
            <a:fillRect/>
          </a:stretch>
        </p:blipFill>
        <p:spPr bwMode="auto">
          <a:xfrm>
            <a:off x="7010400" y="4648200"/>
            <a:ext cx="1814962" cy="129539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use </a:t>
            </a:r>
            <a:r>
              <a:rPr lang="en-US" dirty="0" err="1"/>
              <a:t>G</a:t>
            </a:r>
            <a:r>
              <a:rPr lang="en-US" dirty="0" err="1" smtClean="0"/>
              <a:t>logster</a:t>
            </a:r>
            <a:endParaRPr lang="en-US" dirty="0"/>
          </a:p>
        </p:txBody>
      </p:sp>
      <p:sp>
        <p:nvSpPr>
          <p:cNvPr id="3" name="Content Placeholder 2"/>
          <p:cNvSpPr>
            <a:spLocks noGrp="1"/>
          </p:cNvSpPr>
          <p:nvPr>
            <p:ph idx="1"/>
          </p:nvPr>
        </p:nvSpPr>
        <p:spPr>
          <a:xfrm>
            <a:off x="457200" y="1219200"/>
            <a:ext cx="8229600" cy="4525963"/>
          </a:xfrm>
        </p:spPr>
        <p:txBody>
          <a:bodyPr/>
          <a:lstStyle/>
          <a:p>
            <a:pPr>
              <a:buNone/>
            </a:pPr>
            <a:r>
              <a:rPr lang="en-US" dirty="0" smtClean="0"/>
              <a:t>4. If you click on an image, an editing tool bar appears.</a:t>
            </a:r>
            <a:endParaRPr lang="en-US" dirty="0"/>
          </a:p>
        </p:txBody>
      </p:sp>
      <p:pic>
        <p:nvPicPr>
          <p:cNvPr id="13314" name="Picture 2"/>
          <p:cNvPicPr>
            <a:picLocks noChangeAspect="1" noChangeArrowheads="1"/>
          </p:cNvPicPr>
          <p:nvPr/>
        </p:nvPicPr>
        <p:blipFill>
          <a:blip r:embed="rId3" cstate="print"/>
          <a:srcRect l="53750" t="29167" r="19375" b="22917"/>
          <a:stretch>
            <a:fillRect/>
          </a:stretch>
        </p:blipFill>
        <p:spPr bwMode="auto">
          <a:xfrm>
            <a:off x="2819400" y="1981200"/>
            <a:ext cx="3886200" cy="4157330"/>
          </a:xfrm>
          <a:prstGeom prst="rect">
            <a:avLst/>
          </a:prstGeom>
          <a:noFill/>
          <a:ln w="9525">
            <a:noFill/>
            <a:miter lim="800000"/>
            <a:headEnd/>
            <a:tailEnd/>
          </a:ln>
        </p:spPr>
      </p:pic>
      <p:sp>
        <p:nvSpPr>
          <p:cNvPr id="5" name="Right Arrow 4"/>
          <p:cNvSpPr/>
          <p:nvPr/>
        </p:nvSpPr>
        <p:spPr>
          <a:xfrm rot="18821713">
            <a:off x="3339854" y="3649563"/>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4" action="ppaction://hlinksldjump"/>
          </p:cNvPr>
          <p:cNvPicPr>
            <a:picLocks noChangeAspect="1" noChangeArrowheads="1"/>
          </p:cNvPicPr>
          <p:nvPr/>
        </p:nvPicPr>
        <p:blipFill>
          <a:blip r:embed="rId5" cstate="print"/>
          <a:srcRect l="11250" t="18750" r="12500" b="7292"/>
          <a:stretch>
            <a:fillRect/>
          </a:stretch>
        </p:blipFill>
        <p:spPr bwMode="auto">
          <a:xfrm>
            <a:off x="7010400" y="4648200"/>
            <a:ext cx="1814962" cy="129539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l="11875" t="20833" r="21875" b="8333"/>
          <a:stretch>
            <a:fillRect/>
          </a:stretch>
        </p:blipFill>
        <p:spPr bwMode="auto">
          <a:xfrm>
            <a:off x="1600200" y="1981200"/>
            <a:ext cx="6295465" cy="4038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Steps to use </a:t>
            </a:r>
            <a:r>
              <a:rPr lang="en-US" dirty="0" err="1"/>
              <a:t>G</a:t>
            </a:r>
            <a:r>
              <a:rPr lang="en-US" dirty="0" err="1" smtClean="0"/>
              <a:t>logster</a:t>
            </a:r>
            <a:endParaRPr lang="en-US" dirty="0"/>
          </a:p>
        </p:txBody>
      </p:sp>
      <p:sp>
        <p:nvSpPr>
          <p:cNvPr id="3" name="Content Placeholder 2"/>
          <p:cNvSpPr>
            <a:spLocks noGrp="1"/>
          </p:cNvSpPr>
          <p:nvPr>
            <p:ph idx="1"/>
          </p:nvPr>
        </p:nvSpPr>
        <p:spPr>
          <a:xfrm>
            <a:off x="457200" y="1219200"/>
            <a:ext cx="8229600" cy="4525963"/>
          </a:xfrm>
        </p:spPr>
        <p:txBody>
          <a:bodyPr/>
          <a:lstStyle/>
          <a:p>
            <a:pPr>
              <a:buNone/>
            </a:pPr>
            <a:r>
              <a:rPr lang="en-US" dirty="0" smtClean="0"/>
              <a:t>5. To add images, text, etc., use the magnet tool bar. </a:t>
            </a:r>
            <a:endParaRPr lang="en-US" dirty="0"/>
          </a:p>
        </p:txBody>
      </p:sp>
      <p:pic>
        <p:nvPicPr>
          <p:cNvPr id="4" name="Picture 3">
            <a:hlinkClick r:id="rId4" action="ppaction://hlinksldjump"/>
          </p:cNvPr>
          <p:cNvPicPr>
            <a:picLocks noChangeAspect="1" noChangeArrowheads="1"/>
          </p:cNvPicPr>
          <p:nvPr/>
        </p:nvPicPr>
        <p:blipFill>
          <a:blip r:embed="rId5" cstate="print"/>
          <a:srcRect l="11250" t="18750" r="12500" b="7292"/>
          <a:stretch>
            <a:fillRect/>
          </a:stretch>
        </p:blipFill>
        <p:spPr bwMode="auto">
          <a:xfrm>
            <a:off x="7010400" y="4724400"/>
            <a:ext cx="1814962" cy="129539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Right Arrow 5"/>
          <p:cNvSpPr/>
          <p:nvPr/>
        </p:nvSpPr>
        <p:spPr>
          <a:xfrm rot="18821713">
            <a:off x="1053855" y="4182961"/>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l="12500" t="42708" r="13125" b="42709"/>
          <a:stretch>
            <a:fillRect/>
          </a:stretch>
        </p:blipFill>
        <p:spPr bwMode="auto">
          <a:xfrm>
            <a:off x="0" y="3733800"/>
            <a:ext cx="9144000" cy="1066800"/>
          </a:xfrm>
          <a:prstGeom prst="rect">
            <a:avLst/>
          </a:prstGeom>
          <a:noFill/>
          <a:ln w="9525">
            <a:noFill/>
            <a:miter lim="800000"/>
            <a:headEnd/>
            <a:tailEnd/>
          </a:ln>
        </p:spPr>
      </p:pic>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Steps to use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Glogster</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6" name="Picture 5">
            <a:hlinkClick r:id="rId4" action="ppaction://hlinksldjump"/>
          </p:cNvPr>
          <p:cNvPicPr>
            <a:picLocks noChangeAspect="1" noChangeArrowheads="1"/>
          </p:cNvPicPr>
          <p:nvPr/>
        </p:nvPicPr>
        <p:blipFill>
          <a:blip r:embed="rId5" cstate="print"/>
          <a:srcRect l="11250" t="18750" r="12500" b="7292"/>
          <a:stretch>
            <a:fillRect/>
          </a:stretch>
        </p:blipFill>
        <p:spPr bwMode="auto">
          <a:xfrm>
            <a:off x="7010400" y="4724400"/>
            <a:ext cx="1814962" cy="129539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Rectangular Callout 6"/>
          <p:cNvSpPr/>
          <p:nvPr/>
        </p:nvSpPr>
        <p:spPr>
          <a:xfrm>
            <a:off x="0" y="1295400"/>
            <a:ext cx="1143000" cy="1066800"/>
          </a:xfrm>
          <a:prstGeom prst="wedgeRectCallout">
            <a:avLst>
              <a:gd name="adj1" fmla="val -1478"/>
              <a:gd name="adj2" fmla="val 227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Upload a video</a:t>
            </a:r>
            <a:endParaRPr lang="en-US" dirty="0"/>
          </a:p>
        </p:txBody>
      </p:sp>
      <p:sp>
        <p:nvSpPr>
          <p:cNvPr id="8" name="Rectangular Callout 7"/>
          <p:cNvSpPr/>
          <p:nvPr/>
        </p:nvSpPr>
        <p:spPr>
          <a:xfrm>
            <a:off x="762000" y="2819400"/>
            <a:ext cx="1219200" cy="990600"/>
          </a:xfrm>
          <a:prstGeom prst="wedgeRectCallout">
            <a:avLst>
              <a:gd name="adj1" fmla="val -3010"/>
              <a:gd name="adj2" fmla="val 951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Link to a website</a:t>
            </a:r>
            <a:endParaRPr lang="en-US" dirty="0"/>
          </a:p>
        </p:txBody>
      </p:sp>
      <p:sp>
        <p:nvSpPr>
          <p:cNvPr id="9" name="Rectangular Callout 8"/>
          <p:cNvSpPr/>
          <p:nvPr/>
        </p:nvSpPr>
        <p:spPr>
          <a:xfrm>
            <a:off x="1143000" y="5486400"/>
            <a:ext cx="2057400" cy="1143000"/>
          </a:xfrm>
          <a:prstGeom prst="wedgeRectCallout">
            <a:avLst>
              <a:gd name="adj1" fmla="val -3425"/>
              <a:gd name="adj2" fmla="val -1415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Access computer accessories such as webcam or microphone</a:t>
            </a:r>
            <a:endParaRPr lang="en-US" dirty="0"/>
          </a:p>
        </p:txBody>
      </p:sp>
      <p:sp>
        <p:nvSpPr>
          <p:cNvPr id="10" name="Rectangular Callout 9"/>
          <p:cNvSpPr/>
          <p:nvPr/>
        </p:nvSpPr>
        <p:spPr>
          <a:xfrm>
            <a:off x="4114800" y="2743200"/>
            <a:ext cx="1219200" cy="990600"/>
          </a:xfrm>
          <a:prstGeom prst="wedgeRectCallout">
            <a:avLst>
              <a:gd name="adj1" fmla="val -3010"/>
              <a:gd name="adj2" fmla="val 951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Preview your page</a:t>
            </a:r>
            <a:endParaRPr lang="en-US" dirty="0"/>
          </a:p>
        </p:txBody>
      </p:sp>
      <p:sp>
        <p:nvSpPr>
          <p:cNvPr id="11" name="Rectangular Callout 10"/>
          <p:cNvSpPr/>
          <p:nvPr/>
        </p:nvSpPr>
        <p:spPr>
          <a:xfrm>
            <a:off x="5867400" y="1828800"/>
            <a:ext cx="1447800" cy="1447800"/>
          </a:xfrm>
          <a:prstGeom prst="wedgeRectCallout">
            <a:avLst>
              <a:gd name="adj1" fmla="val -3010"/>
              <a:gd name="adj2" fmla="val 1181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Publish your page and receive a URL</a:t>
            </a:r>
            <a:endParaRPr lang="en-US" dirty="0"/>
          </a:p>
        </p:txBody>
      </p:sp>
      <p:sp>
        <p:nvSpPr>
          <p:cNvPr id="12" name="Rectangular Callout 11"/>
          <p:cNvSpPr/>
          <p:nvPr/>
        </p:nvSpPr>
        <p:spPr>
          <a:xfrm>
            <a:off x="7543800" y="1905000"/>
            <a:ext cx="1295400" cy="1219200"/>
          </a:xfrm>
          <a:prstGeom prst="wedgeRectCallout">
            <a:avLst>
              <a:gd name="adj1" fmla="val 31377"/>
              <a:gd name="adj2" fmla="val 1229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Exit to Dashboard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1026" name="Picture 2">
            <a:hlinkClick r:id="rId3" action="ppaction://hlinksldjump"/>
          </p:cNvPr>
          <p:cNvPicPr>
            <a:picLocks noChangeAspect="1" noChangeArrowheads="1"/>
          </p:cNvPicPr>
          <p:nvPr/>
        </p:nvPicPr>
        <p:blipFill>
          <a:blip r:embed="rId4" cstate="print"/>
          <a:srcRect l="10625" t="19792" r="13750" b="7292"/>
          <a:stretch>
            <a:fillRect/>
          </a:stretch>
        </p:blipFill>
        <p:spPr bwMode="auto">
          <a:xfrm>
            <a:off x="457200" y="533400"/>
            <a:ext cx="5334000" cy="4343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7" name="Picture 3">
            <a:hlinkClick r:id="rId5" action="ppaction://hlinksldjump"/>
          </p:cNvPr>
          <p:cNvPicPr>
            <a:picLocks noChangeAspect="1" noChangeArrowheads="1"/>
          </p:cNvPicPr>
          <p:nvPr/>
        </p:nvPicPr>
        <p:blipFill>
          <a:blip r:embed="rId6" cstate="print"/>
          <a:srcRect l="11250" t="18750" r="12500" b="7292"/>
          <a:stretch>
            <a:fillRect/>
          </a:stretch>
        </p:blipFill>
        <p:spPr bwMode="auto">
          <a:xfrm>
            <a:off x="2590800" y="1447800"/>
            <a:ext cx="5978703" cy="42672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Rectangle 5">
            <a:hlinkClick r:id="rId7" action="ppaction://hlinksldjump"/>
          </p:cNvPr>
          <p:cNvSpPr/>
          <p:nvPr/>
        </p:nvSpPr>
        <p:spPr>
          <a:xfrm rot="20684628">
            <a:off x="611041" y="4766228"/>
            <a:ext cx="681244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Properly Citing Sources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Properly Citing Sources</a:t>
            </a:r>
            <a:endParaRPr lang="en-US" dirty="0"/>
          </a:p>
        </p:txBody>
      </p:sp>
      <p:sp>
        <p:nvSpPr>
          <p:cNvPr id="3" name="Content Placeholder 2"/>
          <p:cNvSpPr>
            <a:spLocks noGrp="1"/>
          </p:cNvSpPr>
          <p:nvPr>
            <p:ph idx="1"/>
          </p:nvPr>
        </p:nvSpPr>
        <p:spPr/>
        <p:txBody>
          <a:bodyPr/>
          <a:lstStyle/>
          <a:p>
            <a:pPr>
              <a:buNone/>
            </a:pPr>
            <a:r>
              <a:rPr lang="en-US" dirty="0" smtClean="0"/>
              <a:t>Because you will be publishing to the web, you must be sure to adhere to copyright rules and terms of use.</a:t>
            </a:r>
          </a:p>
          <a:p>
            <a:pPr lvl="0">
              <a:buNone/>
            </a:pPr>
            <a:r>
              <a:rPr lang="en-US" dirty="0" smtClean="0"/>
              <a:t>MLA and APA are the most common formats for citing sources. APA is most appropriate for science and research fields. Therefore, we will use APA formatting for citations within this course.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Properly Citing Sources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There are several online tools to help you with properly citing sources using APA formatting.</a:t>
            </a:r>
          </a:p>
          <a:p>
            <a:pPr>
              <a:buNone/>
            </a:pPr>
            <a:r>
              <a:rPr lang="en-US" b="1" dirty="0" err="1" smtClean="0"/>
              <a:t>NoodleTools</a:t>
            </a:r>
            <a:r>
              <a:rPr lang="en-US" b="1" dirty="0" smtClean="0"/>
              <a:t>: </a:t>
            </a:r>
            <a:r>
              <a:rPr lang="en-US" dirty="0" smtClean="0">
                <a:hlinkClick r:id="rId3"/>
              </a:rPr>
              <a:t>http://www.noodletools.com/</a:t>
            </a:r>
            <a:r>
              <a:rPr lang="en-US" dirty="0" smtClean="0"/>
              <a:t> allows you to create an account and assists with formatting</a:t>
            </a:r>
          </a:p>
          <a:p>
            <a:pPr>
              <a:buNone/>
            </a:pPr>
            <a:r>
              <a:rPr lang="en-US" b="1" dirty="0" smtClean="0"/>
              <a:t>Citationmachine.net: </a:t>
            </a:r>
            <a:r>
              <a:rPr lang="en-US" dirty="0" smtClean="0">
                <a:hlinkClick r:id="rId4"/>
              </a:rPr>
              <a:t>www.citationmachine.net</a:t>
            </a:r>
            <a:r>
              <a:rPr lang="en-US" dirty="0" smtClean="0"/>
              <a:t> allows you to select APA and the type of source</a:t>
            </a:r>
          </a:p>
          <a:p>
            <a:pPr>
              <a:buNone/>
            </a:pPr>
            <a:r>
              <a:rPr lang="en-US" b="1" dirty="0" smtClean="0"/>
              <a:t>Citation Builder: </a:t>
            </a:r>
            <a:r>
              <a:rPr lang="en-US" dirty="0" smtClean="0">
                <a:hlinkClick r:id="rId5"/>
              </a:rPr>
              <a:t>http://www.lib.ncsu.edu/lobo2/citationbuilder/</a:t>
            </a:r>
            <a:endParaRPr lang="en-US" dirty="0" smtClean="0"/>
          </a:p>
          <a:p>
            <a:pPr>
              <a:buNone/>
            </a:pPr>
            <a:r>
              <a:rPr lang="en-US" dirty="0" smtClean="0"/>
              <a:t>	allows you to enter the information for the source and converts to APA formatting</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Properly Citing Sources</a:t>
            </a:r>
            <a:endParaRPr lang="en-US" dirty="0"/>
          </a:p>
        </p:txBody>
      </p:sp>
      <p:sp>
        <p:nvSpPr>
          <p:cNvPr id="3" name="Content Placeholder 2"/>
          <p:cNvSpPr>
            <a:spLocks noGrp="1"/>
          </p:cNvSpPr>
          <p:nvPr>
            <p:ph idx="1"/>
          </p:nvPr>
        </p:nvSpPr>
        <p:spPr/>
        <p:txBody>
          <a:bodyPr/>
          <a:lstStyle/>
          <a:p>
            <a:r>
              <a:rPr lang="en-US" dirty="0" smtClean="0"/>
              <a:t>Be sure to cite your sources on your </a:t>
            </a:r>
            <a:r>
              <a:rPr lang="en-US" dirty="0" err="1" smtClean="0"/>
              <a:t>Glogster</a:t>
            </a:r>
            <a:r>
              <a:rPr lang="en-US" dirty="0" smtClean="0"/>
              <a:t> page and place the proper citations at the end of your </a:t>
            </a:r>
            <a:r>
              <a:rPr lang="en-US" dirty="0" err="1" smtClean="0"/>
              <a:t>Animoto</a:t>
            </a:r>
            <a:r>
              <a:rPr lang="en-US" dirty="0" smtClean="0"/>
              <a:t> video.</a:t>
            </a:r>
            <a:endParaRPr lang="en-US" dirty="0"/>
          </a:p>
        </p:txBody>
      </p:sp>
      <p:sp>
        <p:nvSpPr>
          <p:cNvPr id="4" name="Rectangle 3">
            <a:hlinkClick r:id="rId3" action="ppaction://hlinksldjump"/>
          </p:cNvPr>
          <p:cNvSpPr/>
          <p:nvPr/>
        </p:nvSpPr>
        <p:spPr>
          <a:xfrm rot="20684628">
            <a:off x="1296842" y="4537628"/>
            <a:ext cx="681244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Properly Citing Sources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1905000" y="304800"/>
            <a:ext cx="6705600" cy="665163"/>
          </a:xfrm>
        </p:spPr>
        <p:txBody>
          <a:bodyPr/>
          <a:lstStyle/>
          <a:p>
            <a:pPr algn="ctr">
              <a:defRPr/>
            </a:pPr>
            <a:r>
              <a:rPr lang="en-US" sz="3400" b="1" dirty="0" smtClean="0">
                <a:solidFill>
                  <a:srgbClr val="33CC33"/>
                </a:solidFill>
                <a:effectLst>
                  <a:outerShdw blurRad="38100" dist="38100" dir="2700000" algn="tl">
                    <a:srgbClr val="000000"/>
                  </a:outerShdw>
                </a:effectLst>
              </a:rPr>
              <a:t>References</a:t>
            </a:r>
            <a:endParaRPr lang="en-US" sz="3400" b="1" dirty="0">
              <a:solidFill>
                <a:srgbClr val="33CC33"/>
              </a:solidFill>
              <a:effectLst>
                <a:outerShdw blurRad="38100" dist="38100" dir="2700000" algn="tl">
                  <a:srgbClr val="000000"/>
                </a:outerShdw>
              </a:effectLst>
            </a:endParaRPr>
          </a:p>
        </p:txBody>
      </p:sp>
      <p:sp>
        <p:nvSpPr>
          <p:cNvPr id="566275" name="Rectangle 3"/>
          <p:cNvSpPr>
            <a:spLocks noGrp="1" noChangeArrowheads="1"/>
          </p:cNvSpPr>
          <p:nvPr>
            <p:ph type="body" idx="1"/>
          </p:nvPr>
        </p:nvSpPr>
        <p:spPr>
          <a:xfrm>
            <a:off x="457200" y="1295400"/>
            <a:ext cx="8153400" cy="4343400"/>
          </a:xfrm>
        </p:spPr>
        <p:txBody>
          <a:bodyPr/>
          <a:lstStyle/>
          <a:p>
            <a:pPr marL="458788" indent="-458788">
              <a:spcBef>
                <a:spcPts val="1200"/>
              </a:spcBef>
              <a:buClr>
                <a:srgbClr val="800000"/>
              </a:buClr>
              <a:buFont typeface="Wingdings" pitchFamily="2" charset="2"/>
              <a:buBlip>
                <a:blip r:embed="rId3"/>
              </a:buBlip>
              <a:defRPr/>
            </a:pPr>
            <a:r>
              <a:rPr lang="en-US" sz="2400" dirty="0" smtClean="0">
                <a:solidFill>
                  <a:srgbClr val="800000"/>
                </a:solidFill>
                <a:effectLst>
                  <a:outerShdw blurRad="38100" dist="38100" dir="2700000" algn="tl">
                    <a:srgbClr val="000000"/>
                  </a:outerShdw>
                </a:effectLst>
                <a:latin typeface="Tahoma" pitchFamily="34" charset="0"/>
              </a:rPr>
              <a:t>Text Needed</a:t>
            </a:r>
            <a:endParaRPr lang="en-US" sz="2400" dirty="0">
              <a:solidFill>
                <a:srgbClr val="800000"/>
              </a:solidFill>
              <a:effectLst>
                <a:outerShdw blurRad="38100" dist="38100" dir="2700000" algn="tl">
                  <a:srgbClr val="000000"/>
                </a:outerShdw>
              </a:effectLst>
              <a:latin typeface="Tahoma" pitchFamily="34" charset="0"/>
            </a:endParaRPr>
          </a:p>
        </p:txBody>
      </p:sp>
      <p:sp>
        <p:nvSpPr>
          <p:cNvPr id="11268" name="Line 4"/>
          <p:cNvSpPr>
            <a:spLocks noChangeShapeType="1"/>
          </p:cNvSpPr>
          <p:nvPr/>
        </p:nvSpPr>
        <p:spPr bwMode="auto">
          <a:xfrm>
            <a:off x="304800" y="1066800"/>
            <a:ext cx="8153400" cy="0"/>
          </a:xfrm>
          <a:prstGeom prst="line">
            <a:avLst/>
          </a:prstGeom>
          <a:noFill/>
          <a:ln w="38100">
            <a:solidFill>
              <a:schemeClr val="accent2"/>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11269" name="Rectangle 7"/>
          <p:cNvSpPr>
            <a:spLocks noGrp="1" noChangeArrowheads="1"/>
          </p:cNvSpPr>
          <p:nvPr>
            <p:ph type="ftr" sz="quarter" idx="11"/>
          </p:nvPr>
        </p:nvSpPr>
        <p:spPr>
          <a:xfrm>
            <a:off x="482600" y="6235700"/>
            <a:ext cx="4419600" cy="533400"/>
          </a:xfrm>
          <a:noFill/>
        </p:spPr>
        <p:txBody>
          <a:bodyPr/>
          <a:lstStyle/>
          <a:p>
            <a:pPr algn="l"/>
            <a:r>
              <a:rPr lang="en-US" sz="800" i="1" smtClean="0">
                <a:solidFill>
                  <a:srgbClr val="000000"/>
                </a:solidFill>
              </a:rPr>
              <a:t>© 2011 International Technology and Engineering Educators Association,</a:t>
            </a:r>
          </a:p>
          <a:p>
            <a:pPr algn="l"/>
            <a:r>
              <a:rPr lang="en-US" sz="800" i="1" smtClean="0">
                <a:solidFill>
                  <a:srgbClr val="000000"/>
                </a:solidFill>
              </a:rPr>
              <a:t>    </a:t>
            </a:r>
            <a:r>
              <a:rPr lang="en-US" sz="800" b="1" smtClean="0">
                <a:solidFill>
                  <a:srgbClr val="C00000"/>
                </a:solidFill>
              </a:rPr>
              <a:t>STEM</a:t>
            </a:r>
            <a:r>
              <a:rPr lang="en-US" sz="800" b="1" smtClean="0">
                <a:solidFill>
                  <a:srgbClr val="000000"/>
                </a:solidFill>
                <a:sym typeface="Wingdings" pitchFamily="2" charset="2"/>
              </a:rPr>
              <a:t></a:t>
            </a:r>
            <a:r>
              <a:rPr lang="en-US" sz="800" b="1" smtClean="0">
                <a:solidFill>
                  <a:srgbClr val="009900"/>
                </a:solidFill>
              </a:rPr>
              <a:t>Center for Teaching and Learning™</a:t>
            </a:r>
          </a:p>
          <a:p>
            <a:pPr algn="l"/>
            <a:r>
              <a:rPr lang="en-US" sz="800" b="1" i="1" smtClean="0">
                <a:solidFill>
                  <a:srgbClr val="0000FF"/>
                </a:solidFill>
              </a:rPr>
              <a:t>    [Name of Course Guide]</a:t>
            </a:r>
            <a:endParaRPr lang="en-US" sz="800" i="1" smtClean="0">
              <a:solidFill>
                <a:srgbClr val="0000FF"/>
              </a:solidFill>
            </a:endParaRPr>
          </a:p>
          <a:p>
            <a:pPr algn="l"/>
            <a:endParaRPr lang="en-US" sz="800" smtClean="0">
              <a:solidFill>
                <a:srgbClr val="000000"/>
              </a:solidFill>
            </a:endParaRPr>
          </a:p>
        </p:txBody>
      </p:sp>
      <p:pic>
        <p:nvPicPr>
          <p:cNvPr id="11270" name="Picture 7" descr="EbD logo.png"/>
          <p:cNvPicPr>
            <a:picLocks noChangeAspect="1"/>
          </p:cNvPicPr>
          <p:nvPr/>
        </p:nvPicPr>
        <p:blipFill>
          <a:blip r:embed="rId4" cstate="print"/>
          <a:srcRect/>
          <a:stretch>
            <a:fillRect/>
          </a:stretch>
        </p:blipFill>
        <p:spPr bwMode="auto">
          <a:xfrm>
            <a:off x="76200" y="60325"/>
            <a:ext cx="1676400" cy="1235075"/>
          </a:xfrm>
          <a:prstGeom prst="rect">
            <a:avLst/>
          </a:prstGeom>
          <a:noFill/>
          <a:ln w="9525">
            <a:noFill/>
            <a:miter lim="800000"/>
            <a:headEnd/>
            <a:tailEnd/>
          </a:ln>
        </p:spPr>
      </p:pic>
      <p:pic>
        <p:nvPicPr>
          <p:cNvPr id="11271" name="Picture 9" descr="ITEEA-194_295 logo.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7531100" y="6297613"/>
            <a:ext cx="1066800" cy="258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hlinkClick r:id="rId3"/>
              </a:rPr>
              <a:t>Animoto</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pPr>
              <a:spcBef>
                <a:spcPct val="50000"/>
              </a:spcBef>
            </a:pPr>
            <a:r>
              <a:rPr lang="en-GB" dirty="0" err="1" smtClean="0"/>
              <a:t>Animoto</a:t>
            </a:r>
            <a:r>
              <a:rPr lang="en-GB" dirty="0" smtClean="0"/>
              <a:t> is a web 2.0 tool that allows you to produce slideshow video presentations in minutes.</a:t>
            </a:r>
          </a:p>
          <a:p>
            <a:pPr>
              <a:spcBef>
                <a:spcPct val="50000"/>
              </a:spcBef>
            </a:pPr>
            <a:r>
              <a:rPr lang="en-GB" dirty="0" smtClean="0"/>
              <a:t>It has some advantages:</a:t>
            </a:r>
          </a:p>
          <a:p>
            <a:pPr lvl="1">
              <a:spcBef>
                <a:spcPct val="50000"/>
              </a:spcBef>
            </a:pPr>
            <a:r>
              <a:rPr lang="en-GB" dirty="0" smtClean="0"/>
              <a:t>Limited technology skills are needed (need to know how to upload files).</a:t>
            </a:r>
          </a:p>
          <a:p>
            <a:pPr lvl="1">
              <a:spcBef>
                <a:spcPct val="50000"/>
              </a:spcBef>
            </a:pPr>
            <a:r>
              <a:rPr lang="en-GB" dirty="0" smtClean="0"/>
              <a:t>The application edits your video.</a:t>
            </a:r>
          </a:p>
          <a:p>
            <a:pPr lvl="1">
              <a:spcBef>
                <a:spcPct val="50000"/>
              </a:spcBef>
            </a:pPr>
            <a:r>
              <a:rPr lang="en-GB" dirty="0" smtClean="0"/>
              <a:t>Preset sounds and music are available in the gallery.</a:t>
            </a:r>
          </a:p>
          <a:p>
            <a:pPr lvl="1">
              <a:spcBef>
                <a:spcPct val="50000"/>
              </a:spcBef>
            </a:pPr>
            <a:r>
              <a:rPr lang="en-GB" dirty="0" smtClean="0"/>
              <a:t>No two videos are the same.</a:t>
            </a:r>
          </a:p>
          <a:p>
            <a:pPr lvl="1">
              <a:spcBef>
                <a:spcPct val="50000"/>
              </a:spcBef>
            </a:pPr>
            <a:r>
              <a:rPr lang="en-GB" dirty="0" smtClean="0"/>
              <a:t>Professional quality output.</a:t>
            </a:r>
          </a:p>
          <a:p>
            <a:endParaRPr lang="en-US" dirty="0"/>
          </a:p>
        </p:txBody>
      </p:sp>
      <p:pic>
        <p:nvPicPr>
          <p:cNvPr id="4" name="Picture 2">
            <a:hlinkClick r:id="rId4" action="ppaction://hlinksldjump"/>
          </p:cNvPr>
          <p:cNvPicPr>
            <a:picLocks noChangeAspect="1" noChangeArrowheads="1"/>
          </p:cNvPicPr>
          <p:nvPr/>
        </p:nvPicPr>
        <p:blipFill>
          <a:blip r:embed="rId5" cstate="print"/>
          <a:srcRect l="10625" t="19792" r="13750" b="7292"/>
          <a:stretch>
            <a:fillRect/>
          </a:stretch>
        </p:blipFill>
        <p:spPr bwMode="auto">
          <a:xfrm>
            <a:off x="7010400" y="5029200"/>
            <a:ext cx="1403684" cy="1143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10625" t="20833" r="14375" b="41667"/>
          <a:stretch>
            <a:fillRect/>
          </a:stretch>
        </p:blipFill>
        <p:spPr bwMode="auto">
          <a:xfrm>
            <a:off x="0" y="3048000"/>
            <a:ext cx="9144000" cy="2743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Steps to use </a:t>
            </a:r>
            <a:r>
              <a:rPr lang="en-US" dirty="0" err="1" smtClean="0"/>
              <a:t>Animoto</a:t>
            </a:r>
            <a:endParaRPr lang="en-US" dirty="0"/>
          </a:p>
        </p:txBody>
      </p:sp>
      <p:sp>
        <p:nvSpPr>
          <p:cNvPr id="3" name="Content Placeholder 2"/>
          <p:cNvSpPr>
            <a:spLocks noGrp="1"/>
          </p:cNvSpPr>
          <p:nvPr>
            <p:ph idx="1"/>
          </p:nvPr>
        </p:nvSpPr>
        <p:spPr/>
        <p:txBody>
          <a:bodyPr/>
          <a:lstStyle/>
          <a:p>
            <a:pPr>
              <a:buNone/>
            </a:pPr>
            <a:r>
              <a:rPr lang="en-US" dirty="0" smtClean="0"/>
              <a:t>1. Navigate to </a:t>
            </a:r>
            <a:r>
              <a:rPr lang="en-US" dirty="0" smtClean="0">
                <a:hlinkClick r:id="rId4"/>
              </a:rPr>
              <a:t>http://animoto.com/</a:t>
            </a:r>
            <a:endParaRPr lang="en-US" dirty="0" smtClean="0"/>
          </a:p>
          <a:p>
            <a:pPr>
              <a:buNone/>
            </a:pPr>
            <a:r>
              <a:rPr lang="en-US" dirty="0" smtClean="0"/>
              <a:t>2. Choose </a:t>
            </a:r>
            <a:r>
              <a:rPr lang="en-US" dirty="0" smtClean="0"/>
              <a:t>Sign Up</a:t>
            </a:r>
            <a:endParaRPr lang="en-US" dirty="0"/>
          </a:p>
        </p:txBody>
      </p:sp>
      <p:pic>
        <p:nvPicPr>
          <p:cNvPr id="4" name="Picture 2">
            <a:hlinkClick r:id="rId5" action="ppaction://hlinksldjump"/>
          </p:cNvPr>
          <p:cNvPicPr>
            <a:picLocks noChangeAspect="1" noChangeArrowheads="1"/>
          </p:cNvPicPr>
          <p:nvPr/>
        </p:nvPicPr>
        <p:blipFill>
          <a:blip r:embed="rId6" cstate="print"/>
          <a:srcRect l="10625" t="19792" r="13750" b="7292"/>
          <a:stretch>
            <a:fillRect/>
          </a:stretch>
        </p:blipFill>
        <p:spPr bwMode="auto">
          <a:xfrm>
            <a:off x="7010400" y="5029200"/>
            <a:ext cx="1403684" cy="1143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ight Arrow 5"/>
          <p:cNvSpPr/>
          <p:nvPr/>
        </p:nvSpPr>
        <p:spPr>
          <a:xfrm rot="18955850">
            <a:off x="5020520" y="3416819"/>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use </a:t>
            </a:r>
            <a:r>
              <a:rPr lang="en-US" dirty="0" err="1" smtClean="0"/>
              <a:t>Animoto</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3"/>
            </a:pPr>
            <a:r>
              <a:rPr lang="en-US" dirty="0" smtClean="0"/>
              <a:t>Choose “lite” (free</a:t>
            </a:r>
            <a:r>
              <a:rPr lang="en-US" dirty="0" smtClean="0"/>
              <a:t>).</a:t>
            </a:r>
            <a:endParaRPr lang="en-US" dirty="0" smtClean="0"/>
          </a:p>
          <a:p>
            <a:pPr marL="514350" indent="-514350">
              <a:buFont typeface="+mj-lt"/>
              <a:buAutoNum type="arabicPeriod" startAt="3"/>
            </a:pPr>
            <a:r>
              <a:rPr lang="en-US" dirty="0" smtClean="0"/>
              <a:t>Complete the registration information.</a:t>
            </a:r>
            <a:endParaRPr lang="en-US" dirty="0"/>
          </a:p>
        </p:txBody>
      </p:sp>
      <p:pic>
        <p:nvPicPr>
          <p:cNvPr id="3074" name="Picture 2"/>
          <p:cNvPicPr>
            <a:picLocks noChangeAspect="1" noChangeArrowheads="1"/>
          </p:cNvPicPr>
          <p:nvPr/>
        </p:nvPicPr>
        <p:blipFill>
          <a:blip r:embed="rId3" cstate="print"/>
          <a:srcRect l="9375" t="44791" r="15625" b="11458"/>
          <a:stretch>
            <a:fillRect/>
          </a:stretch>
        </p:blipFill>
        <p:spPr bwMode="auto">
          <a:xfrm>
            <a:off x="0" y="2971800"/>
            <a:ext cx="9144000" cy="3200400"/>
          </a:xfrm>
          <a:prstGeom prst="rect">
            <a:avLst/>
          </a:prstGeom>
          <a:noFill/>
          <a:ln w="9525">
            <a:noFill/>
            <a:miter lim="800000"/>
            <a:headEnd/>
            <a:tailEnd/>
          </a:ln>
        </p:spPr>
      </p:pic>
      <p:pic>
        <p:nvPicPr>
          <p:cNvPr id="5" name="Picture 2">
            <a:hlinkClick r:id="rId4" action="ppaction://hlinksldjump"/>
          </p:cNvPr>
          <p:cNvPicPr>
            <a:picLocks noChangeAspect="1" noChangeArrowheads="1"/>
          </p:cNvPicPr>
          <p:nvPr/>
        </p:nvPicPr>
        <p:blipFill>
          <a:blip r:embed="rId5" cstate="print"/>
          <a:srcRect l="10625" t="19792" r="13750" b="7292"/>
          <a:stretch>
            <a:fillRect/>
          </a:stretch>
        </p:blipFill>
        <p:spPr bwMode="auto">
          <a:xfrm>
            <a:off x="7010400" y="5029200"/>
            <a:ext cx="1403684" cy="1143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use </a:t>
            </a:r>
            <a:r>
              <a:rPr lang="en-US" dirty="0" err="1" smtClean="0"/>
              <a:t>Animoto</a:t>
            </a:r>
            <a:endParaRPr lang="en-US" dirty="0"/>
          </a:p>
        </p:txBody>
      </p:sp>
      <p:pic>
        <p:nvPicPr>
          <p:cNvPr id="4099" name="Picture 3"/>
          <p:cNvPicPr>
            <a:picLocks noChangeAspect="1" noChangeArrowheads="1"/>
          </p:cNvPicPr>
          <p:nvPr/>
        </p:nvPicPr>
        <p:blipFill>
          <a:blip r:embed="rId3" cstate="print"/>
          <a:srcRect l="10625" t="19792" r="11875" b="9375"/>
          <a:stretch>
            <a:fillRect/>
          </a:stretch>
        </p:blipFill>
        <p:spPr bwMode="auto">
          <a:xfrm>
            <a:off x="0" y="2819401"/>
            <a:ext cx="9144000" cy="3505200"/>
          </a:xfrm>
          <a:prstGeom prst="rect">
            <a:avLst/>
          </a:prstGeom>
          <a:noFill/>
          <a:ln w="9525">
            <a:noFill/>
            <a:miter lim="800000"/>
            <a:headEnd/>
            <a:tailEnd/>
          </a:ln>
        </p:spPr>
      </p:pic>
      <p:sp>
        <p:nvSpPr>
          <p:cNvPr id="3" name="Content Placeholder 2"/>
          <p:cNvSpPr>
            <a:spLocks noGrp="1"/>
          </p:cNvSpPr>
          <p:nvPr>
            <p:ph idx="1"/>
          </p:nvPr>
        </p:nvSpPr>
        <p:spPr/>
        <p:txBody>
          <a:bodyPr/>
          <a:lstStyle/>
          <a:p>
            <a:pPr marL="514350" indent="-514350">
              <a:buFont typeface="+mj-lt"/>
              <a:buAutoNum type="arabicPeriod" startAt="5"/>
            </a:pPr>
            <a:r>
              <a:rPr lang="en-US" dirty="0" smtClean="0"/>
              <a:t>Choose “Get </a:t>
            </a:r>
            <a:r>
              <a:rPr lang="en-US" dirty="0" smtClean="0"/>
              <a:t>Started.”</a:t>
            </a:r>
            <a:endParaRPr lang="en-US" dirty="0" smtClean="0"/>
          </a:p>
          <a:p>
            <a:pPr marL="514350" indent="-514350">
              <a:buFont typeface="+mj-lt"/>
              <a:buAutoNum type="arabicPeriod" startAt="5"/>
            </a:pPr>
            <a:r>
              <a:rPr lang="en-US" dirty="0" smtClean="0"/>
              <a:t>Choose a video style, make sure you select the free version.</a:t>
            </a:r>
            <a:endParaRPr lang="en-US" dirty="0"/>
          </a:p>
        </p:txBody>
      </p:sp>
      <p:pic>
        <p:nvPicPr>
          <p:cNvPr id="6" name="Picture 2">
            <a:hlinkClick r:id="rId4" action="ppaction://hlinksldjump"/>
          </p:cNvPr>
          <p:cNvPicPr>
            <a:picLocks noChangeAspect="1" noChangeArrowheads="1"/>
          </p:cNvPicPr>
          <p:nvPr/>
        </p:nvPicPr>
        <p:blipFill>
          <a:blip r:embed="rId5" cstate="print"/>
          <a:srcRect l="10625" t="19792" r="13750" b="7292"/>
          <a:stretch>
            <a:fillRect/>
          </a:stretch>
        </p:blipFill>
        <p:spPr bwMode="auto">
          <a:xfrm>
            <a:off x="7010400" y="4953000"/>
            <a:ext cx="1403684" cy="1143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00" name="Picture 4"/>
          <p:cNvPicPr>
            <a:picLocks noChangeAspect="1" noChangeArrowheads="1"/>
          </p:cNvPicPr>
          <p:nvPr/>
        </p:nvPicPr>
        <p:blipFill>
          <a:blip r:embed="rId6" cstate="print"/>
          <a:srcRect l="30625" t="34375" r="16875" b="23958"/>
          <a:stretch>
            <a:fillRect/>
          </a:stretch>
        </p:blipFill>
        <p:spPr bwMode="auto">
          <a:xfrm>
            <a:off x="1981200" y="4419600"/>
            <a:ext cx="3810000" cy="1814286"/>
          </a:xfrm>
          <a:prstGeom prst="rect">
            <a:avLst/>
          </a:prstGeom>
          <a:ln>
            <a:noFill/>
          </a:ln>
          <a:effectLst>
            <a:outerShdw blurRad="292100" dist="139700" dir="2700000" algn="tl" rotWithShape="0">
              <a:srgbClr val="333333">
                <a:alpha val="65000"/>
              </a:srgbClr>
            </a:outerShdw>
          </a:effectLst>
        </p:spPr>
      </p:pic>
      <p:sp>
        <p:nvSpPr>
          <p:cNvPr id="8" name="Right Arrow 7"/>
          <p:cNvSpPr/>
          <p:nvPr/>
        </p:nvSpPr>
        <p:spPr>
          <a:xfrm rot="2658433">
            <a:off x="4410501" y="5703296"/>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use </a:t>
            </a:r>
            <a:r>
              <a:rPr lang="en-US" dirty="0" err="1" smtClean="0"/>
              <a:t>Animoto</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7"/>
            </a:pPr>
            <a:r>
              <a:rPr lang="en-US" dirty="0" smtClean="0"/>
              <a:t>Choose </a:t>
            </a:r>
            <a:r>
              <a:rPr lang="en-US" dirty="0" smtClean="0"/>
              <a:t>“Upload” </a:t>
            </a:r>
            <a:r>
              <a:rPr lang="en-US" dirty="0" smtClean="0"/>
              <a:t>to add pictures from your research that you have saved to your computer.</a:t>
            </a:r>
            <a:endParaRPr lang="en-US" dirty="0"/>
          </a:p>
        </p:txBody>
      </p:sp>
      <p:pic>
        <p:nvPicPr>
          <p:cNvPr id="5122" name="Picture 2"/>
          <p:cNvPicPr>
            <a:picLocks noChangeAspect="1" noChangeArrowheads="1"/>
          </p:cNvPicPr>
          <p:nvPr/>
        </p:nvPicPr>
        <p:blipFill>
          <a:blip r:embed="rId3" cstate="print"/>
          <a:srcRect l="11250" t="25000" r="32500" b="6250"/>
          <a:stretch>
            <a:fillRect/>
          </a:stretch>
        </p:blipFill>
        <p:spPr bwMode="auto">
          <a:xfrm>
            <a:off x="2971800" y="2743200"/>
            <a:ext cx="5257800" cy="3855720"/>
          </a:xfrm>
          <a:prstGeom prst="rect">
            <a:avLst/>
          </a:prstGeom>
          <a:noFill/>
          <a:ln w="9525">
            <a:noFill/>
            <a:miter lim="800000"/>
            <a:headEnd/>
            <a:tailEnd/>
          </a:ln>
        </p:spPr>
      </p:pic>
      <p:pic>
        <p:nvPicPr>
          <p:cNvPr id="5" name="Picture 2">
            <a:hlinkClick r:id="rId4" action="ppaction://hlinksldjump"/>
          </p:cNvPr>
          <p:cNvPicPr>
            <a:picLocks noChangeAspect="1" noChangeArrowheads="1"/>
          </p:cNvPicPr>
          <p:nvPr/>
        </p:nvPicPr>
        <p:blipFill>
          <a:blip r:embed="rId5" cstate="print"/>
          <a:srcRect l="10625" t="19792" r="13750" b="7292"/>
          <a:stretch>
            <a:fillRect/>
          </a:stretch>
        </p:blipFill>
        <p:spPr bwMode="auto">
          <a:xfrm>
            <a:off x="7010400" y="5257800"/>
            <a:ext cx="1403684" cy="1143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ight Arrow 5"/>
          <p:cNvSpPr/>
          <p:nvPr/>
        </p:nvSpPr>
        <p:spPr>
          <a:xfrm rot="18821713">
            <a:off x="5016255" y="4411562"/>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use </a:t>
            </a:r>
            <a:r>
              <a:rPr lang="en-US" dirty="0" err="1" smtClean="0"/>
              <a:t>Animoto</a:t>
            </a:r>
            <a:endParaRPr lang="en-US" dirty="0"/>
          </a:p>
        </p:txBody>
      </p:sp>
      <p:sp>
        <p:nvSpPr>
          <p:cNvPr id="3" name="Content Placeholder 2"/>
          <p:cNvSpPr>
            <a:spLocks noGrp="1"/>
          </p:cNvSpPr>
          <p:nvPr>
            <p:ph idx="1"/>
          </p:nvPr>
        </p:nvSpPr>
        <p:spPr/>
        <p:txBody>
          <a:bodyPr/>
          <a:lstStyle/>
          <a:p>
            <a:pPr marL="514350" indent="-514350">
              <a:buNone/>
            </a:pPr>
            <a:r>
              <a:rPr lang="en-US" dirty="0" smtClean="0"/>
              <a:t>8. Select the music tab to add music from the animoto library or upload your own.</a:t>
            </a:r>
            <a:endParaRPr lang="en-US" dirty="0"/>
          </a:p>
        </p:txBody>
      </p:sp>
      <p:pic>
        <p:nvPicPr>
          <p:cNvPr id="5" name="Picture 2">
            <a:hlinkClick r:id="rId3" action="ppaction://hlinksldjump"/>
          </p:cNvPr>
          <p:cNvPicPr>
            <a:picLocks noChangeAspect="1" noChangeArrowheads="1"/>
          </p:cNvPicPr>
          <p:nvPr/>
        </p:nvPicPr>
        <p:blipFill>
          <a:blip r:embed="rId4" cstate="print"/>
          <a:srcRect l="10625" t="19792" r="13750" b="7292"/>
          <a:stretch>
            <a:fillRect/>
          </a:stretch>
        </p:blipFill>
        <p:spPr bwMode="auto">
          <a:xfrm>
            <a:off x="7010400" y="5257800"/>
            <a:ext cx="1403684" cy="1143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ight Arrow 5"/>
          <p:cNvSpPr/>
          <p:nvPr/>
        </p:nvSpPr>
        <p:spPr>
          <a:xfrm rot="18821713">
            <a:off x="5016255" y="4411562"/>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5" cstate="print"/>
          <a:srcRect l="10625" t="25000" r="33125" b="12500"/>
          <a:stretch>
            <a:fillRect/>
          </a:stretch>
        </p:blipFill>
        <p:spPr bwMode="auto">
          <a:xfrm>
            <a:off x="1066800" y="2895600"/>
            <a:ext cx="5029200" cy="3352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l="11250" t="25000" r="33750" b="10417"/>
          <a:stretch>
            <a:fillRect/>
          </a:stretch>
        </p:blipFill>
        <p:spPr bwMode="auto">
          <a:xfrm>
            <a:off x="1143000" y="2970069"/>
            <a:ext cx="5410200" cy="381173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Steps to use </a:t>
            </a:r>
            <a:r>
              <a:rPr lang="en-US" dirty="0" err="1" smtClean="0"/>
              <a:t>Animoto</a:t>
            </a:r>
            <a:endParaRPr lang="en-US" dirty="0"/>
          </a:p>
        </p:txBody>
      </p:sp>
      <p:sp>
        <p:nvSpPr>
          <p:cNvPr id="3" name="Content Placeholder 2"/>
          <p:cNvSpPr>
            <a:spLocks noGrp="1"/>
          </p:cNvSpPr>
          <p:nvPr>
            <p:ph idx="1"/>
          </p:nvPr>
        </p:nvSpPr>
        <p:spPr/>
        <p:txBody>
          <a:bodyPr/>
          <a:lstStyle/>
          <a:p>
            <a:pPr marL="514350" indent="-514350">
              <a:buNone/>
            </a:pPr>
            <a:r>
              <a:rPr lang="en-US" dirty="0" smtClean="0"/>
              <a:t>9. Choose the finalize tab to set the settings for your final </a:t>
            </a:r>
            <a:r>
              <a:rPr lang="en-US" dirty="0" smtClean="0"/>
              <a:t>video, hit </a:t>
            </a:r>
            <a:r>
              <a:rPr lang="en-US" dirty="0" smtClean="0"/>
              <a:t>continue, and create video.</a:t>
            </a:r>
            <a:endParaRPr lang="en-US" dirty="0"/>
          </a:p>
        </p:txBody>
      </p:sp>
      <p:pic>
        <p:nvPicPr>
          <p:cNvPr id="5" name="Picture 2">
            <a:hlinkClick r:id="rId4" action="ppaction://hlinksldjump"/>
          </p:cNvPr>
          <p:cNvPicPr>
            <a:picLocks noChangeAspect="1" noChangeArrowheads="1"/>
          </p:cNvPicPr>
          <p:nvPr/>
        </p:nvPicPr>
        <p:blipFill>
          <a:blip r:embed="rId5" cstate="print"/>
          <a:srcRect l="10625" t="19792" r="13750" b="7292"/>
          <a:stretch>
            <a:fillRect/>
          </a:stretch>
        </p:blipFill>
        <p:spPr bwMode="auto">
          <a:xfrm>
            <a:off x="7010400" y="5257800"/>
            <a:ext cx="1403684" cy="1143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870</Words>
  <Application>Microsoft Office PowerPoint</Application>
  <PresentationFormat>On-screen Show (4:3)</PresentationFormat>
  <Paragraphs>116</Paragraphs>
  <Slides>23</Slides>
  <Notes>23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Office Theme</vt:lpstr>
      <vt:lpstr>Profile</vt:lpstr>
      <vt:lpstr>1_Profile</vt:lpstr>
      <vt:lpstr>Foundations of Technology, Third Edition Technology, Engineering, and Design</vt:lpstr>
      <vt:lpstr>PowerPoint Presentation</vt:lpstr>
      <vt:lpstr>What is Animoto?</vt:lpstr>
      <vt:lpstr>Steps to use Animoto</vt:lpstr>
      <vt:lpstr>Steps to use Animoto</vt:lpstr>
      <vt:lpstr>Steps to use Animoto</vt:lpstr>
      <vt:lpstr>Steps to use Animoto</vt:lpstr>
      <vt:lpstr>Steps to use Animoto</vt:lpstr>
      <vt:lpstr>Steps to use Animoto</vt:lpstr>
      <vt:lpstr>What is Glogster?</vt:lpstr>
      <vt:lpstr>Steps to use Glogster</vt:lpstr>
      <vt:lpstr>Steps to use Glogster</vt:lpstr>
      <vt:lpstr>Steps to use Glogster</vt:lpstr>
      <vt:lpstr>Steps to use Glogster</vt:lpstr>
      <vt:lpstr>Steps to use Glogster</vt:lpstr>
      <vt:lpstr>Steps to use Glogster</vt:lpstr>
      <vt:lpstr>Steps to use Glogster</vt:lpstr>
      <vt:lpstr>Steps to use Glogster</vt:lpstr>
      <vt:lpstr>PowerPoint Presentation</vt:lpstr>
      <vt:lpstr>Properly Citing Sources</vt:lpstr>
      <vt:lpstr>Properly Citing Sources</vt:lpstr>
      <vt:lpstr>Properly Citing Sources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dc:creator>
  <cp:lastModifiedBy>KC</cp:lastModifiedBy>
  <cp:revision>30</cp:revision>
  <dcterms:created xsi:type="dcterms:W3CDTF">2011-06-28T01:43:25Z</dcterms:created>
  <dcterms:modified xsi:type="dcterms:W3CDTF">2011-08-30T13:08:53Z</dcterms:modified>
</cp:coreProperties>
</file>