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663300"/>
    <a:srgbClr val="B2B2B2"/>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34"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dd slides">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91400" cy="838200"/>
          </a:xfrm>
          <a:prstGeom prst="rect">
            <a:avLst/>
          </a:prstGeo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37F11EC-1B58-4217-B370-0B5F9ED2A4DB}" type="datetimeFigureOut">
              <a:rPr lang="en-US" smtClean="0"/>
              <a:pPr/>
              <a:t>5/8/2012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3C5FFFA-B8E4-4997-8D84-90F8A2BF0A0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slide" Target="slide5.xml"/><Relationship Id="rId18"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4.xml"/><Relationship Id="rId17" Type="http://schemas.openxmlformats.org/officeDocument/2006/relationships/image" Target="../media/image11.jpeg"/><Relationship Id="rId2" Type="http://schemas.openxmlformats.org/officeDocument/2006/relationships/image" Target="../media/image1.jpeg"/><Relationship Id="rId16"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slide" Target="slide7.xml"/><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slide" Target="slide6.xml"/></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8.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2.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1.jpeg"/></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3.em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2.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1.jpe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hyperlink" Target="http://www.fda.gov/AboutFDA/Transparency/Basics/default.htm" TargetMode="External"/><Relationship Id="rId18"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1.xml"/><Relationship Id="rId17" Type="http://schemas.openxmlformats.org/officeDocument/2006/relationships/image" Target="../media/image11.jpeg"/><Relationship Id="rId2" Type="http://schemas.openxmlformats.org/officeDocument/2006/relationships/image" Target="../media/image1.jpe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4.gif"/><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hyperlink" Target="http://www.usda.gov/documents/timeline.pdf"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hyperlink" Target="http://www.agclassroom.org/teen/teen1.htm" TargetMode="External"/><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1.xml"/><Relationship Id="rId2" Type="http://schemas.openxmlformats.org/officeDocument/2006/relationships/image" Target="../media/image1.jpeg"/><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1.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6.emf"/></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slide" Target="slide8.xml"/><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1.xml"/><Relationship Id="rId2" Type="http://schemas.openxmlformats.org/officeDocument/2006/relationships/image" Target="../media/image1.jpeg"/><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1.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7.emf"/></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slide" Target="slide9.xml"/><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1.xml"/><Relationship Id="rId17" Type="http://schemas.openxmlformats.org/officeDocument/2006/relationships/image" Target="../media/image12.png"/><Relationship Id="rId2" Type="http://schemas.openxmlformats.org/officeDocument/2006/relationships/image" Target="../media/image1.jpeg"/><Relationship Id="rId16"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slide" Target="slide10.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slide" Target="slide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50" name="Rectangle 49"/>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ube 13"/>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ube 12"/>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ube 11"/>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ube 10"/>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ube 9"/>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9"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6" name="Trapezoid 5"/>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arallelogram 17"/>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4" name="Trapezoid 3"/>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arallelogram 16"/>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1027"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1028"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Agriculture and Transportation Systems</a:t>
            </a:r>
            <a:endParaRPr lang="en-US" sz="3200" b="1" spc="150" dirty="0">
              <a:ln w="11430"/>
              <a:solidFill>
                <a:srgbClr val="F8F8F8"/>
              </a:solidFill>
              <a:effectLst>
                <a:outerShdw blurRad="25400" algn="tl" rotWithShape="0">
                  <a:srgbClr val="000000">
                    <a:alpha val="43000"/>
                  </a:srgbClr>
                </a:outerShdw>
              </a:effectLst>
            </a:endParaRPr>
          </a:p>
        </p:txBody>
      </p:sp>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1029"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1031"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8"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55" name="Group 54"/>
          <p:cNvGrpSpPr/>
          <p:nvPr/>
        </p:nvGrpSpPr>
        <p:grpSpPr>
          <a:xfrm>
            <a:off x="1651474" y="2362003"/>
            <a:ext cx="1981200" cy="1397681"/>
            <a:chOff x="1651474" y="2362003"/>
            <a:chExt cx="1981200" cy="1397681"/>
          </a:xfrm>
        </p:grpSpPr>
        <p:sp>
          <p:nvSpPr>
            <p:cNvPr id="52" name="Rectangle 51"/>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hlinkClick r:id="rId12" action="ppaction://hlinksldjump"/>
            </p:cNvPr>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56" name="Group 55"/>
          <p:cNvGrpSpPr/>
          <p:nvPr/>
        </p:nvGrpSpPr>
        <p:grpSpPr>
          <a:xfrm rot="1123342">
            <a:off x="5353498" y="2109786"/>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hlinkClick r:id="rId13" action="ppaction://hlinksldjump"/>
            </p:cNvPr>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60" name="Group 59"/>
          <p:cNvGrpSpPr/>
          <p:nvPr/>
        </p:nvGrpSpPr>
        <p:grpSpPr>
          <a:xfrm rot="1457951">
            <a:off x="199815" y="3546123"/>
            <a:ext cx="1981200" cy="1397681"/>
            <a:chOff x="1651474" y="2362003"/>
            <a:chExt cx="1981200" cy="1397681"/>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hlinkClick r:id="rId14" action="ppaction://hlinksldjump"/>
            </p:cNvPr>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64" name="Group 63"/>
          <p:cNvGrpSpPr/>
          <p:nvPr/>
        </p:nvGrpSpPr>
        <p:grpSpPr>
          <a:xfrm rot="2536561">
            <a:off x="3191369" y="3819060"/>
            <a:ext cx="1981200" cy="1418786"/>
            <a:chOff x="1651474" y="2340898"/>
            <a:chExt cx="1981200" cy="1418786"/>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hlinkClick r:id="rId15" action="ppaction://hlinksldjump"/>
            </p:cNvPr>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8" name="Group 67"/>
          <p:cNvGrpSpPr/>
          <p:nvPr/>
        </p:nvGrpSpPr>
        <p:grpSpPr>
          <a:xfrm rot="1139280">
            <a:off x="5583681" y="4094286"/>
            <a:ext cx="1981200" cy="1397681"/>
            <a:chOff x="1651475" y="2362003"/>
            <a:chExt cx="1981200" cy="1397681"/>
          </a:xfrm>
        </p:grpSpPr>
        <p:sp>
          <p:nvSpPr>
            <p:cNvPr id="69" name="Rectangle 6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Box 70">
              <a:hlinkClick r:id="rId16" action="ppaction://hlinksldjump"/>
            </p:cNvPr>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pic>
        <p:nvPicPr>
          <p:cNvPr id="72" name="Picture 3" descr="EbD Logo"/>
          <p:cNvPicPr>
            <a:picLocks noChangeAspect="1" noChangeArrowheads="1"/>
          </p:cNvPicPr>
          <p:nvPr/>
        </p:nvPicPr>
        <p:blipFill>
          <a:blip r:embed="rId17"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pic>
        <p:nvPicPr>
          <p:cNvPr id="73" name="Picture 9"/>
          <p:cNvPicPr>
            <a:picLocks noChangeAspect="1" noChangeArrowheads="1"/>
          </p:cNvPicPr>
          <p:nvPr/>
        </p:nvPicPr>
        <p:blipFill>
          <a:blip r:embed="rId18" cstate="print"/>
          <a:srcRect/>
          <a:stretch>
            <a:fillRect/>
          </a:stretch>
        </p:blipFill>
        <p:spPr bwMode="auto">
          <a:xfrm>
            <a:off x="8153400" y="60198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Combine</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685800" y="1752600"/>
            <a:ext cx="7772400" cy="2954655"/>
          </a:xfrm>
          <a:prstGeom prst="rect">
            <a:avLst/>
          </a:prstGeom>
          <a:noFill/>
        </p:spPr>
        <p:txBody>
          <a:bodyPr wrap="square" rtlCol="0">
            <a:spAutoFit/>
          </a:bodyPr>
          <a:lstStyle/>
          <a:p>
            <a:pPr>
              <a:buFont typeface="Wingdings" pitchFamily="2" charset="2"/>
              <a:buChar char="ü"/>
            </a:pPr>
            <a:r>
              <a:rPr lang="en-US" sz="2800" dirty="0" smtClean="0"/>
              <a:t>The crop is cut and directed into a rotating chamber with a series of beaters rotating in opposite directions. The crop is dislodged, falls to the bottom, and separated from debris by sieves. The grain is transferred to a hopped for transfer and the debris falls out the rear.</a:t>
            </a:r>
          </a:p>
          <a:p>
            <a:endParaRPr lang="en-US" dirty="0"/>
          </a:p>
        </p:txBody>
      </p:sp>
      <p:pic>
        <p:nvPicPr>
          <p:cNvPr id="4098" name="Picture 2"/>
          <p:cNvPicPr>
            <a:picLocks noChangeAspect="1" noChangeArrowheads="1"/>
          </p:cNvPicPr>
          <p:nvPr/>
        </p:nvPicPr>
        <p:blipFill>
          <a:blip r:embed="rId13" cstate="print"/>
          <a:srcRect/>
          <a:stretch>
            <a:fillRect/>
          </a:stretch>
        </p:blipFill>
        <p:spPr bwMode="auto">
          <a:xfrm>
            <a:off x="3124200" y="4476750"/>
            <a:ext cx="2451287" cy="2381250"/>
          </a:xfrm>
          <a:prstGeom prst="rect">
            <a:avLst/>
          </a:prstGeom>
          <a:noFill/>
          <a:ln w="9525">
            <a:noFill/>
            <a:miter lim="800000"/>
            <a:headEnd/>
            <a:tailEnd/>
          </a:ln>
          <a:effectLst/>
        </p:spPr>
      </p:pic>
      <p:pic>
        <p:nvPicPr>
          <p:cNvPr id="74"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pic>
        <p:nvPicPr>
          <p:cNvPr id="75" name="Picture 9"/>
          <p:cNvPicPr>
            <a:picLocks noChangeAspect="1" noChangeArrowheads="1"/>
          </p:cNvPicPr>
          <p:nvPr/>
        </p:nvPicPr>
        <p:blipFill>
          <a:blip r:embed="rId15" cstate="print"/>
          <a:srcRect/>
          <a:stretch>
            <a:fillRect/>
          </a:stretch>
        </p:blipFill>
        <p:spPr bwMode="auto">
          <a:xfrm>
            <a:off x="8153400" y="60198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Conveyors</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685800" y="1752600"/>
            <a:ext cx="7696200" cy="5109091"/>
          </a:xfrm>
          <a:prstGeom prst="rect">
            <a:avLst/>
          </a:prstGeom>
          <a:noFill/>
        </p:spPr>
        <p:txBody>
          <a:bodyPr wrap="square" rtlCol="0">
            <a:spAutoFit/>
          </a:bodyPr>
          <a:lstStyle/>
          <a:p>
            <a:pPr>
              <a:buFont typeface="Wingdings" pitchFamily="2" charset="2"/>
              <a:buChar char="ü"/>
            </a:pPr>
            <a:r>
              <a:rPr lang="en-US" sz="2800" dirty="0" smtClean="0"/>
              <a:t>Conveyors are used in a variety of industries, but specifically utilized in agriculture to move products in and out of storage facilities.</a:t>
            </a:r>
          </a:p>
          <a:p>
            <a:pPr>
              <a:buFont typeface="Wingdings" pitchFamily="2" charset="2"/>
              <a:buChar char="ü"/>
            </a:pPr>
            <a:r>
              <a:rPr lang="en-US" sz="2800" dirty="0" smtClean="0"/>
              <a:t>A conveyor belt contains  two or more pulleys, with a continuous loop of material - the belt - that rotates about them. One or both of the pulleys are powered, moving the belt and the material on the belt forward. The powered pulley is called the drive pulley while the unpowered pulley is called the idler.</a:t>
            </a:r>
          </a:p>
          <a:p>
            <a:pPr>
              <a:buFont typeface="Wingdings" pitchFamily="2" charset="2"/>
              <a:buChar char="ü"/>
            </a:pPr>
            <a:endParaRPr lang="en-US" sz="2800" dirty="0" smtClean="0"/>
          </a:p>
          <a:p>
            <a:endParaRPr lang="en-US" dirty="0"/>
          </a:p>
        </p:txBody>
      </p:sp>
      <p:pic>
        <p:nvPicPr>
          <p:cNvPr id="74" name="Picture 3" descr="EbD Logo"/>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pic>
        <p:nvPicPr>
          <p:cNvPr id="75" name="Picture 9"/>
          <p:cNvPicPr>
            <a:picLocks noChangeAspect="1" noChangeArrowheads="1"/>
          </p:cNvPicPr>
          <p:nvPr/>
        </p:nvPicPr>
        <p:blipFill>
          <a:blip r:embed="rId14" cstate="print"/>
          <a:srcRect/>
          <a:stretch>
            <a:fillRect/>
          </a:stretch>
        </p:blipFill>
        <p:spPr bwMode="auto">
          <a:xfrm>
            <a:off x="8153400" y="60198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The Unit Big Idea</a:t>
            </a: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73"/>
          <p:cNvGrpSpPr/>
          <p:nvPr/>
        </p:nvGrpSpPr>
        <p:grpSpPr>
          <a:xfrm>
            <a:off x="7209510" y="5409743"/>
            <a:ext cx="1981200" cy="1472897"/>
            <a:chOff x="7209510" y="5409743"/>
            <a:chExt cx="1981200" cy="1472897"/>
          </a:xfrm>
        </p:grpSpPr>
        <p:sp>
          <p:nvSpPr>
            <p:cNvPr id="71" name="Rectangle 70"/>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5" name="TextBox 74"/>
          <p:cNvSpPr txBox="1"/>
          <p:nvPr/>
        </p:nvSpPr>
        <p:spPr>
          <a:xfrm>
            <a:off x="1066800" y="1828800"/>
            <a:ext cx="7010400" cy="3323987"/>
          </a:xfrm>
          <a:prstGeom prst="rect">
            <a:avLst/>
          </a:prstGeom>
          <a:noFill/>
        </p:spPr>
        <p:txBody>
          <a:bodyPr wrap="square" rtlCol="0">
            <a:spAutoFit/>
          </a:bodyPr>
          <a:lstStyle/>
          <a:p>
            <a:pPr marL="469900" indent="-469900" algn="ctr" eaLnBrk="0" hangingPunct="0">
              <a:spcBef>
                <a:spcPct val="20000"/>
              </a:spcBef>
              <a:buClr>
                <a:schemeClr val="accent2"/>
              </a:buClr>
            </a:pPr>
            <a:r>
              <a:rPr lang="en-US" sz="3200" dirty="0" smtClean="0"/>
              <a:t>The designed world is the product of a design process, which provides ways to turn resources - materials, tools and machines, people, information, energy, capital, and time - into products and services.</a:t>
            </a:r>
          </a:p>
          <a:p>
            <a:endParaRPr lang="en-US" dirty="0"/>
          </a:p>
        </p:txBody>
      </p:sp>
      <p:pic>
        <p:nvPicPr>
          <p:cNvPr id="74" name="Picture 3" descr="EbD Logo"/>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pic>
        <p:nvPicPr>
          <p:cNvPr id="76" name="Picture 9"/>
          <p:cNvPicPr>
            <a:picLocks noChangeAspect="1" noChangeArrowheads="1"/>
          </p:cNvPicPr>
          <p:nvPr/>
        </p:nvPicPr>
        <p:blipFill>
          <a:blip r:embed="rId14" cstate="print"/>
          <a:srcRect/>
          <a:stretch>
            <a:fillRect/>
          </a:stretch>
        </p:blipFill>
        <p:spPr bwMode="auto">
          <a:xfrm>
            <a:off x="8153400" y="60198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The Lesson Big Idea</a:t>
            </a:r>
            <a:endParaRPr lang="en-US" sz="32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p:cNvSpPr txBox="1"/>
          <p:nvPr/>
        </p:nvSpPr>
        <p:spPr>
          <a:xfrm>
            <a:off x="685800" y="1828800"/>
            <a:ext cx="7620000" cy="3046988"/>
          </a:xfrm>
          <a:prstGeom prst="rect">
            <a:avLst/>
          </a:prstGeom>
          <a:noFill/>
        </p:spPr>
        <p:txBody>
          <a:bodyPr wrap="square" rtlCol="0">
            <a:spAutoFit/>
          </a:bodyPr>
          <a:lstStyle/>
          <a:p>
            <a:pPr lvl="0" algn="ctr"/>
            <a:r>
              <a:rPr lang="en-US" sz="3200" dirty="0" smtClean="0"/>
              <a:t>Transportation plays a vital role in the operation of agricultural industries which includes a combination of businesses that use a wide array of products and systems to produce, process, and distribute food, fiber, fuel, chemical, and other useful products. </a:t>
            </a:r>
            <a:endParaRPr lang="en-US" sz="3200" dirty="0"/>
          </a:p>
        </p:txBody>
      </p:sp>
      <p:pic>
        <p:nvPicPr>
          <p:cNvPr id="69" name="Picture 3" descr="EbD Logo"/>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pic>
        <p:nvPicPr>
          <p:cNvPr id="70" name="Picture 9"/>
          <p:cNvPicPr>
            <a:picLocks noChangeAspect="1" noChangeArrowheads="1"/>
          </p:cNvPicPr>
          <p:nvPr/>
        </p:nvPicPr>
        <p:blipFill>
          <a:blip r:embed="rId13" cstate="print"/>
          <a:srcRect/>
          <a:stretch>
            <a:fillRect/>
          </a:stretch>
        </p:blipFill>
        <p:spPr bwMode="auto">
          <a:xfrm>
            <a:off x="8153400" y="60198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What is Agriculture?</a:t>
            </a:r>
            <a:endParaRPr lang="en-US" sz="32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48"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52"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6"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60"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4"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oup 73"/>
          <p:cNvGrpSpPr/>
          <p:nvPr/>
        </p:nvGrpSpPr>
        <p:grpSpPr>
          <a:xfrm>
            <a:off x="7209510" y="5409743"/>
            <a:ext cx="1981200" cy="1472897"/>
            <a:chOff x="7209510" y="5409743"/>
            <a:chExt cx="1981200" cy="1472897"/>
          </a:xfrm>
        </p:grpSpPr>
        <p:sp>
          <p:nvSpPr>
            <p:cNvPr id="71" name="Rectangle 70"/>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5" name="TextBox 74"/>
          <p:cNvSpPr txBox="1"/>
          <p:nvPr/>
        </p:nvSpPr>
        <p:spPr>
          <a:xfrm>
            <a:off x="685800" y="1828800"/>
            <a:ext cx="7620000" cy="4062651"/>
          </a:xfrm>
          <a:prstGeom prst="rect">
            <a:avLst/>
          </a:prstGeom>
          <a:noFill/>
        </p:spPr>
        <p:txBody>
          <a:bodyPr wrap="square" rtlCol="0">
            <a:spAutoFit/>
          </a:bodyPr>
          <a:lstStyle/>
          <a:p>
            <a:pPr lvl="0"/>
            <a:r>
              <a:rPr lang="en-US" sz="2400" dirty="0" smtClean="0"/>
              <a:t>Agriculture includes a combination of businesses that use a wide array of products and systems to </a:t>
            </a:r>
            <a:r>
              <a:rPr lang="en-US" sz="2400" b="1" dirty="0" smtClean="0"/>
              <a:t>produce</a:t>
            </a:r>
            <a:r>
              <a:rPr lang="en-US" sz="2400" dirty="0" smtClean="0"/>
              <a:t>, </a:t>
            </a:r>
            <a:r>
              <a:rPr lang="en-US" sz="2400" b="1" dirty="0" smtClean="0">
                <a:solidFill>
                  <a:srgbClr val="FF0000"/>
                </a:solidFill>
              </a:rPr>
              <a:t>process</a:t>
            </a:r>
            <a:r>
              <a:rPr lang="en-US" sz="2400" dirty="0" smtClean="0"/>
              <a:t>, and </a:t>
            </a:r>
            <a:r>
              <a:rPr lang="en-US" sz="2400" b="1" dirty="0" smtClean="0">
                <a:solidFill>
                  <a:srgbClr val="00B050"/>
                </a:solidFill>
              </a:rPr>
              <a:t>distribute</a:t>
            </a:r>
            <a:r>
              <a:rPr lang="en-US" sz="2400" dirty="0" smtClean="0"/>
              <a:t> </a:t>
            </a:r>
            <a:r>
              <a:rPr lang="en-US" sz="2400" i="1" dirty="0" smtClean="0"/>
              <a:t>food, fiber, fuel, chemical</a:t>
            </a:r>
            <a:r>
              <a:rPr lang="en-US" sz="2400" dirty="0" smtClean="0"/>
              <a:t>, and other useful products.</a:t>
            </a:r>
          </a:p>
          <a:p>
            <a:pPr lvl="0"/>
            <a:r>
              <a:rPr lang="en-US" sz="2400" dirty="0" smtClean="0"/>
              <a:t>Similar to manufacturing, there are companies and farmers who specialize in primary harvesting (taking the natural element from the earth) and other companies and farmers who specialize in transforming the natural element into something for consumers and/or manufacturers of products.</a:t>
            </a:r>
          </a:p>
          <a:p>
            <a:endParaRPr lang="en-US" dirty="0"/>
          </a:p>
        </p:txBody>
      </p:sp>
      <p:pic>
        <p:nvPicPr>
          <p:cNvPr id="76" name="Picture 2"/>
          <p:cNvPicPr>
            <a:picLocks noChangeAspect="1" noChangeArrowheads="1"/>
          </p:cNvPicPr>
          <p:nvPr/>
        </p:nvPicPr>
        <p:blipFill>
          <a:blip r:embed="rId13" cstate="print"/>
          <a:srcRect b="24000"/>
          <a:stretch>
            <a:fillRect/>
          </a:stretch>
        </p:blipFill>
        <p:spPr bwMode="auto">
          <a:xfrm>
            <a:off x="3124200" y="5181600"/>
            <a:ext cx="3175000" cy="1447800"/>
          </a:xfrm>
          <a:prstGeom prst="rect">
            <a:avLst/>
          </a:prstGeom>
          <a:noFill/>
          <a:ln w="9525">
            <a:noFill/>
            <a:miter lim="800000"/>
            <a:headEnd/>
            <a:tailEnd/>
          </a:ln>
          <a:effectLst/>
        </p:spPr>
      </p:pic>
      <p:pic>
        <p:nvPicPr>
          <p:cNvPr id="77" name="Picture 3" descr="EbD Log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pic>
        <p:nvPicPr>
          <p:cNvPr id="78" name="Picture 9"/>
          <p:cNvPicPr>
            <a:picLocks noChangeAspect="1" noChangeArrowheads="1"/>
          </p:cNvPicPr>
          <p:nvPr/>
        </p:nvPicPr>
        <p:blipFill>
          <a:blip r:embed="rId15" cstate="print"/>
          <a:srcRect/>
          <a:stretch>
            <a:fillRect/>
          </a:stretch>
        </p:blipFill>
        <p:spPr bwMode="auto">
          <a:xfrm>
            <a:off x="8153400" y="60198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What is the USDA?</a:t>
            </a:r>
            <a:endParaRPr lang="en-US" sz="32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609600" y="1752600"/>
            <a:ext cx="7848600" cy="2677656"/>
          </a:xfrm>
          <a:prstGeom prst="rect">
            <a:avLst/>
          </a:prstGeom>
          <a:noFill/>
        </p:spPr>
        <p:txBody>
          <a:bodyPr wrap="square" rtlCol="0">
            <a:spAutoFit/>
          </a:bodyPr>
          <a:lstStyle/>
          <a:p>
            <a:pPr lvl="0"/>
            <a:r>
              <a:rPr lang="en-US" sz="3000" dirty="0" smtClean="0"/>
              <a:t>The United States Department of Agriculture (USDA) oversees the rules and regulations related to agriculture and includes the </a:t>
            </a:r>
            <a:r>
              <a:rPr lang="en-US" sz="3000" dirty="0" smtClean="0">
                <a:hlinkClick r:id="rId13"/>
              </a:rPr>
              <a:t>Food Safety and Inspection Service Department</a:t>
            </a:r>
            <a:r>
              <a:rPr lang="en-US" sz="3000" dirty="0" smtClean="0"/>
              <a:t> which helps monitor the safety of food for the public. </a:t>
            </a:r>
          </a:p>
          <a:p>
            <a:endParaRPr lang="en-US" dirty="0"/>
          </a:p>
        </p:txBody>
      </p:sp>
      <p:pic>
        <p:nvPicPr>
          <p:cNvPr id="74" name="Picture 2" descr="United States Department of Agriculture">
            <a:hlinkClick r:id="rId14"/>
          </p:cNvPr>
          <p:cNvPicPr>
            <a:picLocks noChangeAspect="1" noChangeArrowheads="1"/>
          </p:cNvPicPr>
          <p:nvPr/>
        </p:nvPicPr>
        <p:blipFill>
          <a:blip r:embed="rId15" cstate="print"/>
          <a:srcRect l="554" r="90862"/>
          <a:stretch>
            <a:fillRect/>
          </a:stretch>
        </p:blipFill>
        <p:spPr bwMode="auto">
          <a:xfrm>
            <a:off x="990600" y="4419600"/>
            <a:ext cx="2362200" cy="1903915"/>
          </a:xfrm>
          <a:prstGeom prst="rect">
            <a:avLst/>
          </a:prstGeom>
          <a:noFill/>
        </p:spPr>
      </p:pic>
      <p:sp>
        <p:nvSpPr>
          <p:cNvPr id="75" name="TextBox 74"/>
          <p:cNvSpPr txBox="1"/>
          <p:nvPr/>
        </p:nvSpPr>
        <p:spPr>
          <a:xfrm rot="20350150">
            <a:off x="3943101" y="5381255"/>
            <a:ext cx="3282203" cy="923330"/>
          </a:xfrm>
          <a:prstGeom prst="rect">
            <a:avLst/>
          </a:prstGeom>
          <a:noFill/>
        </p:spPr>
        <p:txBody>
          <a:bodyPr wrap="square" rtlCol="0">
            <a:spAutoFit/>
          </a:bodyPr>
          <a:lstStyle/>
          <a:p>
            <a:pPr algn="ctr"/>
            <a:r>
              <a:rPr lang="en-US" dirty="0" smtClean="0">
                <a:solidFill>
                  <a:schemeClr val="accent3">
                    <a:lumMod val="50000"/>
                  </a:schemeClr>
                </a:solidFill>
                <a:latin typeface="Kristen ITC" pitchFamily="66" charset="0"/>
              </a:rPr>
              <a:t>Click here for an American Agriculture History Timeline</a:t>
            </a:r>
            <a:endParaRPr lang="en-US" dirty="0">
              <a:solidFill>
                <a:schemeClr val="accent3">
                  <a:lumMod val="50000"/>
                </a:schemeClr>
              </a:solidFill>
              <a:latin typeface="Kristen ITC" pitchFamily="66" charset="0"/>
            </a:endParaRPr>
          </a:p>
        </p:txBody>
      </p:sp>
      <p:pic>
        <p:nvPicPr>
          <p:cNvPr id="76" name="Picture 75" descr="arrow-black-curve3.png"/>
          <p:cNvPicPr>
            <a:picLocks noChangeAspect="1"/>
          </p:cNvPicPr>
          <p:nvPr/>
        </p:nvPicPr>
        <p:blipFill>
          <a:blip r:embed="rId16" cstate="print">
            <a:duotone>
              <a:prstClr val="black"/>
              <a:schemeClr val="accent3">
                <a:tint val="45000"/>
                <a:satMod val="400000"/>
              </a:schemeClr>
            </a:duotone>
          </a:blip>
          <a:stretch>
            <a:fillRect/>
          </a:stretch>
        </p:blipFill>
        <p:spPr>
          <a:xfrm rot="15353601">
            <a:off x="3694660" y="4640301"/>
            <a:ext cx="1048425" cy="1365391"/>
          </a:xfrm>
          <a:prstGeom prst="rect">
            <a:avLst/>
          </a:prstGeom>
        </p:spPr>
      </p:pic>
      <p:pic>
        <p:nvPicPr>
          <p:cNvPr id="77" name="Picture 3" descr="EbD Logo"/>
          <p:cNvPicPr>
            <a:picLocks noChangeAspect="1" noChangeArrowheads="1"/>
          </p:cNvPicPr>
          <p:nvPr/>
        </p:nvPicPr>
        <p:blipFill>
          <a:blip r:embed="rId17"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pic>
        <p:nvPicPr>
          <p:cNvPr id="78" name="Picture 9"/>
          <p:cNvPicPr>
            <a:picLocks noChangeAspect="1" noChangeArrowheads="1"/>
          </p:cNvPicPr>
          <p:nvPr/>
        </p:nvPicPr>
        <p:blipFill>
          <a:blip r:embed="rId18" cstate="print"/>
          <a:srcRect/>
          <a:stretch>
            <a:fillRect/>
          </a:stretch>
        </p:blipFill>
        <p:spPr bwMode="auto">
          <a:xfrm>
            <a:off x="8153400" y="60198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lvl="1" algn="ctr"/>
            <a:r>
              <a:rPr lang="en-US" sz="3200" b="1" spc="150" dirty="0" smtClean="0">
                <a:ln w="11430"/>
                <a:solidFill>
                  <a:srgbClr val="F8F8F8"/>
                </a:solidFill>
                <a:effectLst>
                  <a:outerShdw blurRad="25400" algn="tl" rotWithShape="0">
                    <a:srgbClr val="000000">
                      <a:alpha val="43000"/>
                    </a:srgbClr>
                  </a:outerShdw>
                </a:effectLst>
              </a:rPr>
              <a:t>Learn more about the Ag industry</a:t>
            </a:r>
            <a:endParaRPr lang="en-US" sz="32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762000" y="1600200"/>
            <a:ext cx="7620000" cy="3046988"/>
          </a:xfrm>
          <a:prstGeom prst="rect">
            <a:avLst/>
          </a:prstGeom>
          <a:noFill/>
        </p:spPr>
        <p:txBody>
          <a:bodyPr wrap="square" rtlCol="0">
            <a:spAutoFit/>
          </a:bodyPr>
          <a:lstStyle/>
          <a:p>
            <a:r>
              <a:rPr lang="en-US" sz="3200" dirty="0" smtClean="0"/>
              <a:t>Navigate to: </a:t>
            </a:r>
            <a:r>
              <a:rPr lang="en-US" sz="3200" u="sng" dirty="0" smtClean="0">
                <a:hlinkClick r:id="rId13"/>
              </a:rPr>
              <a:t>http://www.agclassroom.org/teen/teen1.htm</a:t>
            </a:r>
            <a:r>
              <a:rPr lang="en-US" sz="3200" dirty="0" smtClean="0">
                <a:hlinkClick r:id="rId13"/>
              </a:rPr>
              <a:t> </a:t>
            </a:r>
            <a:r>
              <a:rPr lang="en-US" sz="3200" dirty="0" smtClean="0"/>
              <a:t>and watch the intro to agriculture. </a:t>
            </a:r>
          </a:p>
          <a:p>
            <a:r>
              <a:rPr lang="en-US" sz="3200" dirty="0" smtClean="0"/>
              <a:t>Look at several links on the site and summarize what you learned  in your Engineering Design Journal.</a:t>
            </a:r>
            <a:endParaRPr lang="en-US" sz="3200" dirty="0"/>
          </a:p>
        </p:txBody>
      </p:sp>
      <p:pic>
        <p:nvPicPr>
          <p:cNvPr id="2050" name="Picture 2"/>
          <p:cNvPicPr>
            <a:picLocks noChangeAspect="1" noChangeArrowheads="1"/>
          </p:cNvPicPr>
          <p:nvPr/>
        </p:nvPicPr>
        <p:blipFill>
          <a:blip r:embed="rId14" cstate="print">
            <a:duotone>
              <a:prstClr val="black"/>
              <a:schemeClr val="accent3">
                <a:tint val="45000"/>
                <a:satMod val="400000"/>
              </a:schemeClr>
            </a:duotone>
          </a:blip>
          <a:srcRect/>
          <a:stretch>
            <a:fillRect/>
          </a:stretch>
        </p:blipFill>
        <p:spPr bwMode="auto">
          <a:xfrm>
            <a:off x="2590800" y="4648200"/>
            <a:ext cx="4183530" cy="2500313"/>
          </a:xfrm>
          <a:prstGeom prst="rect">
            <a:avLst/>
          </a:prstGeom>
          <a:noFill/>
          <a:ln w="9525">
            <a:noFill/>
            <a:miter lim="800000"/>
            <a:headEnd/>
            <a:tailEnd/>
          </a:ln>
          <a:effectLst/>
        </p:spPr>
      </p:pic>
      <p:pic>
        <p:nvPicPr>
          <p:cNvPr id="74" name="Picture 3" descr="EbD Logo"/>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pic>
        <p:nvPicPr>
          <p:cNvPr id="75" name="Picture 9"/>
          <p:cNvPicPr>
            <a:picLocks noChangeAspect="1" noChangeArrowheads="1"/>
          </p:cNvPicPr>
          <p:nvPr/>
        </p:nvPicPr>
        <p:blipFill>
          <a:blip r:embed="rId16" cstate="print"/>
          <a:srcRect/>
          <a:stretch>
            <a:fillRect/>
          </a:stretch>
        </p:blipFill>
        <p:spPr bwMode="auto">
          <a:xfrm>
            <a:off x="8153400" y="59436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847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Transportation Systems in Agriculture</a:t>
            </a:r>
            <a:endParaRPr lang="en-US" sz="32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pic>
        <p:nvPicPr>
          <p:cNvPr id="3074" name="Picture 2">
            <a:hlinkClick r:id="rId13" action="ppaction://hlinksldjump"/>
          </p:cNvPr>
          <p:cNvPicPr>
            <a:picLocks noChangeAspect="1" noChangeArrowheads="1"/>
          </p:cNvPicPr>
          <p:nvPr/>
        </p:nvPicPr>
        <p:blipFill>
          <a:blip r:embed="rId14" cstate="print"/>
          <a:srcRect/>
          <a:stretch>
            <a:fillRect/>
          </a:stretch>
        </p:blipFill>
        <p:spPr bwMode="auto">
          <a:xfrm>
            <a:off x="0" y="4953000"/>
            <a:ext cx="2794000" cy="1676400"/>
          </a:xfrm>
          <a:prstGeom prst="rect">
            <a:avLst/>
          </a:prstGeom>
          <a:noFill/>
          <a:ln w="9525">
            <a:noFill/>
            <a:miter lim="800000"/>
            <a:headEnd/>
            <a:tailEnd/>
          </a:ln>
          <a:effectLst/>
        </p:spPr>
      </p:pic>
      <p:sp>
        <p:nvSpPr>
          <p:cNvPr id="74" name="TextBox 73"/>
          <p:cNvSpPr txBox="1"/>
          <p:nvPr/>
        </p:nvSpPr>
        <p:spPr>
          <a:xfrm>
            <a:off x="2057400" y="6096000"/>
            <a:ext cx="6172200" cy="646331"/>
          </a:xfrm>
          <a:prstGeom prst="rect">
            <a:avLst/>
          </a:prstGeom>
          <a:noFill/>
        </p:spPr>
        <p:txBody>
          <a:bodyPr wrap="square" rtlCol="0">
            <a:spAutoFit/>
          </a:bodyPr>
          <a:lstStyle/>
          <a:p>
            <a:pPr algn="ctr"/>
            <a:r>
              <a:rPr lang="en-US" b="1" dirty="0" smtClean="0">
                <a:solidFill>
                  <a:srgbClr val="FF0000"/>
                </a:solidFill>
                <a:latin typeface="Kristen ITC" pitchFamily="66" charset="0"/>
              </a:rPr>
              <a:t>Click for examples of transportation systems in Agriculture</a:t>
            </a:r>
            <a:endParaRPr lang="en-US" b="1" dirty="0">
              <a:solidFill>
                <a:srgbClr val="FF0000"/>
              </a:solidFill>
              <a:latin typeface="Kristen ITC" pitchFamily="66" charset="0"/>
            </a:endParaRPr>
          </a:p>
        </p:txBody>
      </p:sp>
      <p:cxnSp>
        <p:nvCxnSpPr>
          <p:cNvPr id="76" name="Straight Arrow Connector 75"/>
          <p:cNvCxnSpPr/>
          <p:nvPr/>
        </p:nvCxnSpPr>
        <p:spPr>
          <a:xfrm rot="10800000">
            <a:off x="2057400" y="5867400"/>
            <a:ext cx="609600" cy="1524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09600" y="1676400"/>
            <a:ext cx="7696200" cy="4678204"/>
          </a:xfrm>
          <a:prstGeom prst="rect">
            <a:avLst/>
          </a:prstGeom>
          <a:noFill/>
        </p:spPr>
        <p:txBody>
          <a:bodyPr wrap="square" rtlCol="0">
            <a:spAutoFit/>
          </a:bodyPr>
          <a:lstStyle/>
          <a:p>
            <a:pPr lvl="0">
              <a:buFont typeface="Wingdings" pitchFamily="2" charset="2"/>
              <a:buChar char="ü"/>
            </a:pPr>
            <a:r>
              <a:rPr lang="en-US" sz="2800" dirty="0" smtClean="0"/>
              <a:t>Transportation plays a vital role in the operation of other technologies, such as manufacturing, construction, communication, health and safety, and agriculture. </a:t>
            </a:r>
          </a:p>
          <a:p>
            <a:pPr lvl="0">
              <a:buFont typeface="Wingdings" pitchFamily="2" charset="2"/>
              <a:buChar char="ü"/>
            </a:pPr>
            <a:r>
              <a:rPr lang="en-US" sz="2800" dirty="0" smtClean="0"/>
              <a:t>Transportation systems include intermodal means of transportation, which means air, water, land and space vehicles.</a:t>
            </a:r>
          </a:p>
          <a:p>
            <a:pPr marL="2222500" lvl="0">
              <a:buFont typeface="Wingdings" pitchFamily="2" charset="2"/>
              <a:buChar char="ü"/>
            </a:pPr>
            <a:r>
              <a:rPr lang="en-US" sz="2800" dirty="0" smtClean="0"/>
              <a:t>In the case of agriculture, land is the most common mode of transportation utilized.</a:t>
            </a:r>
          </a:p>
          <a:p>
            <a:endParaRPr lang="en-US" dirty="0"/>
          </a:p>
        </p:txBody>
      </p:sp>
      <p:pic>
        <p:nvPicPr>
          <p:cNvPr id="77" name="Picture 3" descr="EbD Logo"/>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pic>
        <p:nvPicPr>
          <p:cNvPr id="78" name="Picture 9"/>
          <p:cNvPicPr>
            <a:picLocks noChangeAspect="1" noChangeArrowheads="1"/>
          </p:cNvPicPr>
          <p:nvPr/>
        </p:nvPicPr>
        <p:blipFill>
          <a:blip r:embed="rId16" cstate="print"/>
          <a:srcRect/>
          <a:stretch>
            <a:fillRect/>
          </a:stretch>
        </p:blipFill>
        <p:spPr bwMode="auto">
          <a:xfrm>
            <a:off x="8153400" y="60198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Examples of Transportation Systems in Ag</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685800" y="1752601"/>
            <a:ext cx="7543800" cy="4524315"/>
          </a:xfrm>
          <a:prstGeom prst="rect">
            <a:avLst/>
          </a:prstGeom>
          <a:noFill/>
        </p:spPr>
        <p:txBody>
          <a:bodyPr wrap="square" rtlCol="0">
            <a:spAutoFit/>
          </a:bodyPr>
          <a:lstStyle/>
          <a:p>
            <a:pPr lvl="0" algn="ctr"/>
            <a:r>
              <a:rPr lang="en-US" sz="2800" dirty="0" smtClean="0"/>
              <a:t>Transportation systems include the moving of goods and people. </a:t>
            </a:r>
          </a:p>
          <a:p>
            <a:pPr lvl="0"/>
            <a:endParaRPr lang="en-US" sz="2800" dirty="0" smtClean="0"/>
          </a:p>
          <a:p>
            <a:pPr lvl="0"/>
            <a:r>
              <a:rPr lang="en-US" sz="2800" dirty="0" smtClean="0"/>
              <a:t>Without transportation technologies, agriculture products would be incapable of moving from the natural occurring element location to consumers. </a:t>
            </a:r>
          </a:p>
          <a:p>
            <a:pPr lvl="0">
              <a:buFont typeface="Wingdings" pitchFamily="2" charset="2"/>
              <a:buChar char="ü"/>
            </a:pPr>
            <a:r>
              <a:rPr lang="en-US" sz="2800" dirty="0" smtClean="0">
                <a:hlinkClick r:id="rId13" action="ppaction://hlinksldjump"/>
              </a:rPr>
              <a:t>Grain elevators</a:t>
            </a:r>
            <a:endParaRPr lang="en-US" sz="2800" dirty="0" smtClean="0"/>
          </a:p>
          <a:p>
            <a:pPr lvl="0">
              <a:buFont typeface="Wingdings" pitchFamily="2" charset="2"/>
              <a:buChar char="ü"/>
            </a:pPr>
            <a:r>
              <a:rPr lang="en-US" sz="2800" dirty="0" smtClean="0">
                <a:hlinkClick r:id="rId14" action="ppaction://hlinksldjump"/>
              </a:rPr>
              <a:t>Combines</a:t>
            </a:r>
            <a:endParaRPr lang="en-US" sz="2800" dirty="0"/>
          </a:p>
          <a:p>
            <a:pPr lvl="0">
              <a:buFont typeface="Wingdings" pitchFamily="2" charset="2"/>
              <a:buChar char="ü"/>
            </a:pPr>
            <a:r>
              <a:rPr lang="en-US" sz="2800" dirty="0" smtClean="0">
                <a:hlinkClick r:id="rId15" action="ppaction://hlinksldjump"/>
              </a:rPr>
              <a:t>Conveyers</a:t>
            </a:r>
            <a:endParaRPr lang="en-US" sz="2800" dirty="0" smtClean="0"/>
          </a:p>
          <a:p>
            <a:pPr lvl="0">
              <a:buFont typeface="Wingdings" pitchFamily="2" charset="2"/>
              <a:buChar char="ü"/>
            </a:pPr>
            <a:endParaRPr lang="en-US" dirty="0" smtClean="0"/>
          </a:p>
          <a:p>
            <a:endParaRPr lang="en-US" dirty="0"/>
          </a:p>
        </p:txBody>
      </p:sp>
      <p:pic>
        <p:nvPicPr>
          <p:cNvPr id="74" name="Picture 3" descr="EbD Logo"/>
          <p:cNvPicPr>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auto">
          <a:xfrm>
            <a:off x="0" y="6167438"/>
            <a:ext cx="914400" cy="690562"/>
          </a:xfrm>
          <a:prstGeom prst="rect">
            <a:avLst/>
          </a:prstGeom>
          <a:noFill/>
          <a:ln w="9525">
            <a:noFill/>
            <a:miter lim="800000"/>
            <a:headEnd/>
            <a:tailEnd/>
          </a:ln>
        </p:spPr>
      </p:pic>
      <p:pic>
        <p:nvPicPr>
          <p:cNvPr id="75" name="Picture 9"/>
          <p:cNvPicPr>
            <a:picLocks noChangeAspect="1" noChangeArrowheads="1"/>
          </p:cNvPicPr>
          <p:nvPr/>
        </p:nvPicPr>
        <p:blipFill>
          <a:blip r:embed="rId17" cstate="print"/>
          <a:srcRect/>
          <a:stretch>
            <a:fillRect/>
          </a:stretch>
        </p:blipFill>
        <p:spPr bwMode="auto">
          <a:xfrm>
            <a:off x="8153400" y="60198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2" cstate="print"/>
          <a:srcRect/>
          <a:stretch>
            <a:fillRect/>
          </a:stretch>
        </p:blipFill>
        <p:spPr bwMode="auto">
          <a:xfrm>
            <a:off x="0" y="0"/>
            <a:ext cx="9144000" cy="7160320"/>
          </a:xfrm>
          <a:prstGeom prst="rect">
            <a:avLst/>
          </a:prstGeom>
          <a:noFill/>
          <a:ln w="9525">
            <a:noFill/>
            <a:miter lim="800000"/>
            <a:headEnd/>
            <a:tailEnd/>
          </a:ln>
          <a:effectLst/>
        </p:spPr>
      </p:pic>
      <p:sp>
        <p:nvSpPr>
          <p:cNvPr id="4" name="Rectangle 3"/>
          <p:cNvSpPr/>
          <p:nvPr/>
        </p:nvSpPr>
        <p:spPr>
          <a:xfrm>
            <a:off x="0" y="3886200"/>
            <a:ext cx="9144000" cy="27432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be 4"/>
          <p:cNvSpPr/>
          <p:nvPr/>
        </p:nvSpPr>
        <p:spPr>
          <a:xfrm>
            <a:off x="48006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be 5"/>
          <p:cNvSpPr/>
          <p:nvPr/>
        </p:nvSpPr>
        <p:spPr>
          <a:xfrm>
            <a:off x="1676400" y="3352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ube 6"/>
          <p:cNvSpPr/>
          <p:nvPr/>
        </p:nvSpPr>
        <p:spPr>
          <a:xfrm>
            <a:off x="0" y="49530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be 7"/>
          <p:cNvSpPr/>
          <p:nvPr/>
        </p:nvSpPr>
        <p:spPr>
          <a:xfrm>
            <a:off x="2514600" y="48768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p:cNvSpPr/>
          <p:nvPr/>
        </p:nvSpPr>
        <p:spPr>
          <a:xfrm>
            <a:off x="5181600" y="4800600"/>
            <a:ext cx="3352800" cy="1600200"/>
          </a:xfrm>
          <a:prstGeom prst="cube">
            <a:avLst>
              <a:gd name="adj" fmla="val 64919"/>
            </a:avLst>
          </a:prstGeom>
          <a:blipFill>
            <a:blip r:embed="rId4"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5486400" y="48768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Amy\AppData\Local\Microsoft\Windows\Temporary Internet Files\Low\Content.IE5\UYPGHII1\MC900441780[1].PNG"/>
          <p:cNvPicPr>
            <a:picLocks noChangeAspect="1" noChangeArrowheads="1"/>
          </p:cNvPicPr>
          <p:nvPr/>
        </p:nvPicPr>
        <p:blipFill>
          <a:blip r:embed="rId5" cstate="print"/>
          <a:srcRect b="32347"/>
          <a:stretch>
            <a:fillRect/>
          </a:stretch>
        </p:blipFill>
        <p:spPr bwMode="auto">
          <a:xfrm>
            <a:off x="5638800" y="3859143"/>
            <a:ext cx="2743200" cy="1855857"/>
          </a:xfrm>
          <a:prstGeom prst="rect">
            <a:avLst/>
          </a:prstGeom>
          <a:noFill/>
        </p:spPr>
      </p:pic>
      <p:pic>
        <p:nvPicPr>
          <p:cNvPr id="12" name="Picture 2" descr="C:\Users\Amy\AppData\Local\Microsoft\Windows\Temporary Internet Files\Low\Content.IE5\UYPGHII1\MC900441780[1].PNG"/>
          <p:cNvPicPr>
            <a:picLocks noChangeAspect="1" noChangeArrowheads="1"/>
          </p:cNvPicPr>
          <p:nvPr/>
        </p:nvPicPr>
        <p:blipFill>
          <a:blip r:embed="rId5" cstate="print"/>
          <a:srcRect b="28470"/>
          <a:stretch>
            <a:fillRect/>
          </a:stretch>
        </p:blipFill>
        <p:spPr bwMode="auto">
          <a:xfrm>
            <a:off x="5295651" y="3752794"/>
            <a:ext cx="2743200" cy="1962206"/>
          </a:xfrm>
          <a:prstGeom prst="rect">
            <a:avLst/>
          </a:prstGeom>
          <a:noFill/>
        </p:spPr>
      </p:pic>
      <p:sp>
        <p:nvSpPr>
          <p:cNvPr id="13" name="Trapezoid 12"/>
          <p:cNvSpPr/>
          <p:nvPr/>
        </p:nvSpPr>
        <p:spPr>
          <a:xfrm>
            <a:off x="8153400" y="0"/>
            <a:ext cx="9906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218024">
            <a:off x="49753" y="6129434"/>
            <a:ext cx="9359634" cy="1417891"/>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04800" y="50292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a:off x="2895600" y="4953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4191000" y="4495800"/>
            <a:ext cx="1143000" cy="1143000"/>
          </a:xfrm>
          <a:prstGeom prst="rect">
            <a:avLst/>
          </a:prstGeom>
          <a:noFill/>
        </p:spPr>
      </p:pic>
      <p:sp>
        <p:nvSpPr>
          <p:cNvPr id="18" name="Trapezoid 17"/>
          <p:cNvSpPr/>
          <p:nvPr/>
        </p:nvSpPr>
        <p:spPr>
          <a:xfrm>
            <a:off x="0" y="0"/>
            <a:ext cx="838200" cy="6858000"/>
          </a:xfrm>
          <a:prstGeom prst="trapezoid">
            <a:avLst>
              <a:gd name="adj" fmla="val 26759"/>
            </a:avLst>
          </a:prstGeom>
          <a:blipFill dpi="0" rotWithShape="1">
            <a:blip r:embed="rId3" cstate="print"/>
            <a:srcRect/>
            <a:tile tx="0" ty="0" sx="100000" sy="100000" flip="x"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a:off x="2057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p:cNvSpPr/>
          <p:nvPr/>
        </p:nvSpPr>
        <p:spPr>
          <a:xfrm>
            <a:off x="5105400" y="3429000"/>
            <a:ext cx="2667000" cy="838200"/>
          </a:xfrm>
          <a:prstGeom prst="parallelogram">
            <a:avLst>
              <a:gd name="adj" fmla="val 100659"/>
            </a:avLst>
          </a:prstGeom>
          <a:blipFill>
            <a:blip r:embed="rId4" cstate="print"/>
            <a:tile tx="0" ty="0" sx="100000" sy="100000" flip="none" algn="tl"/>
          </a:blipFill>
          <a:ln>
            <a:solidFill>
              <a:srgbClr val="6633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3" descr="C:\Users\Amy\AppData\Local\Microsoft\Windows\Temporary Internet Files\Low\Content.IE5\641GM33J\MC900441781[1].PNG"/>
          <p:cNvPicPr>
            <a:picLocks noChangeAspect="1" noChangeArrowheads="1"/>
          </p:cNvPicPr>
          <p:nvPr/>
        </p:nvPicPr>
        <p:blipFill>
          <a:blip r:embed="rId6" cstate="print"/>
          <a:srcRect/>
          <a:stretch>
            <a:fillRect/>
          </a:stretch>
        </p:blipFill>
        <p:spPr bwMode="auto">
          <a:xfrm>
            <a:off x="3352800" y="4419600"/>
            <a:ext cx="1143000" cy="1143000"/>
          </a:xfrm>
          <a:prstGeom prst="rect">
            <a:avLst/>
          </a:prstGeom>
          <a:noFill/>
        </p:spPr>
      </p:pic>
      <p:pic>
        <p:nvPicPr>
          <p:cNvPr id="22" name="Picture 3" descr="C:\Users\Amy\AppData\Local\Microsoft\Windows\Temporary Internet Files\Low\Content.IE5\641GM33J\MC900441781[1].PNG"/>
          <p:cNvPicPr>
            <a:picLocks noChangeAspect="1" noChangeArrowheads="1"/>
          </p:cNvPicPr>
          <p:nvPr/>
        </p:nvPicPr>
        <p:blipFill>
          <a:blip r:embed="rId6" cstate="print"/>
          <a:srcRect b="6667"/>
          <a:stretch>
            <a:fillRect/>
          </a:stretch>
        </p:blipFill>
        <p:spPr bwMode="auto">
          <a:xfrm>
            <a:off x="2819400" y="4724400"/>
            <a:ext cx="1143000" cy="1066800"/>
          </a:xfrm>
          <a:prstGeom prst="rect">
            <a:avLst/>
          </a:prstGeom>
          <a:noFill/>
        </p:spPr>
      </p:pic>
      <p:pic>
        <p:nvPicPr>
          <p:cNvPr id="23" name="Picture 3" descr="C:\Users\Amy\AppData\Local\Microsoft\Windows\Temporary Internet Files\Low\Content.IE5\641GM33J\MC900441781[1].PNG"/>
          <p:cNvPicPr>
            <a:picLocks noChangeAspect="1" noChangeArrowheads="1"/>
          </p:cNvPicPr>
          <p:nvPr/>
        </p:nvPicPr>
        <p:blipFill>
          <a:blip r:embed="rId6" cstate="print"/>
          <a:srcRect b="33333"/>
          <a:stretch>
            <a:fillRect/>
          </a:stretch>
        </p:blipFill>
        <p:spPr bwMode="auto">
          <a:xfrm>
            <a:off x="3581400" y="5029200"/>
            <a:ext cx="1143000" cy="762000"/>
          </a:xfrm>
          <a:prstGeom prst="rect">
            <a:avLst/>
          </a:prstGeom>
          <a:noFill/>
        </p:spPr>
      </p:pic>
      <p:pic>
        <p:nvPicPr>
          <p:cNvPr id="24" name="Picture 4" descr="C:\Users\Amy\AppData\Local\Microsoft\Windows\Temporary Internet Files\Low\Content.IE5\OIUQG9TT\MC900436903[1].PNG"/>
          <p:cNvPicPr>
            <a:picLocks noChangeAspect="1" noChangeArrowheads="1"/>
          </p:cNvPicPr>
          <p:nvPr/>
        </p:nvPicPr>
        <p:blipFill>
          <a:blip r:embed="rId7" cstate="print"/>
          <a:srcRect/>
          <a:stretch>
            <a:fillRect/>
          </a:stretch>
        </p:blipFill>
        <p:spPr bwMode="auto">
          <a:xfrm>
            <a:off x="1143000" y="4191000"/>
            <a:ext cx="1714500" cy="1714500"/>
          </a:xfrm>
          <a:prstGeom prst="rect">
            <a:avLst/>
          </a:prstGeom>
          <a:noFill/>
        </p:spPr>
      </p:pic>
      <p:pic>
        <p:nvPicPr>
          <p:cNvPr id="25" name="Picture 4" descr="C:\Users\Amy\AppData\Local\Microsoft\Windows\Temporary Internet Files\Low\Content.IE5\OIUQG9TT\MC900436903[1].PNG"/>
          <p:cNvPicPr>
            <a:picLocks noChangeAspect="1" noChangeArrowheads="1"/>
          </p:cNvPicPr>
          <p:nvPr/>
        </p:nvPicPr>
        <p:blipFill>
          <a:blip r:embed="rId7" cstate="print"/>
          <a:srcRect l="13333" b="24444"/>
          <a:stretch>
            <a:fillRect/>
          </a:stretch>
        </p:blipFill>
        <p:spPr bwMode="auto">
          <a:xfrm>
            <a:off x="762000" y="4572000"/>
            <a:ext cx="1485900" cy="1295400"/>
          </a:xfrm>
          <a:prstGeom prst="rect">
            <a:avLst/>
          </a:prstGeom>
          <a:noFill/>
        </p:spPr>
      </p:pic>
      <p:sp>
        <p:nvSpPr>
          <p:cNvPr id="26" name="Rectangle 25"/>
          <p:cNvSpPr/>
          <p:nvPr/>
        </p:nvSpPr>
        <p:spPr>
          <a:xfrm>
            <a:off x="0" y="228600"/>
            <a:ext cx="9144000" cy="1371600"/>
          </a:xfrm>
          <a:prstGeom prst="rect">
            <a:avLst/>
          </a:prstGeom>
          <a:blipFill>
            <a:blip r:embed="rId3"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3048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04800" y="11430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8610600" y="5334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610600" y="1219200"/>
            <a:ext cx="152400" cy="152400"/>
          </a:xfrm>
          <a:prstGeom prst="ellipse">
            <a:avLst/>
          </a:prstGeom>
          <a:solidFill>
            <a:srgbClr val="B2B2B2"/>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evel 30"/>
          <p:cNvSpPr/>
          <p:nvPr/>
        </p:nvSpPr>
        <p:spPr>
          <a:xfrm>
            <a:off x="685800" y="457200"/>
            <a:ext cx="7696200" cy="990600"/>
          </a:xfrm>
          <a:prstGeom prst="bevel">
            <a:avLst/>
          </a:prstGeom>
          <a:blipFill>
            <a:blip r:embed="rId8" cstate="print"/>
            <a:tile tx="0" ty="0" sx="100000" sy="100000" flip="none" algn="tl"/>
          </a:blip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685800" y="634425"/>
            <a:ext cx="7696200" cy="52322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2800" b="1" spc="150" dirty="0" smtClean="0">
                <a:ln w="11430"/>
                <a:solidFill>
                  <a:srgbClr val="F8F8F8"/>
                </a:solidFill>
                <a:effectLst>
                  <a:outerShdw blurRad="25400" algn="tl" rotWithShape="0">
                    <a:srgbClr val="000000">
                      <a:alpha val="43000"/>
                    </a:srgbClr>
                  </a:outerShdw>
                </a:effectLst>
              </a:rPr>
              <a:t>Grain Elevator</a:t>
            </a:r>
            <a:endParaRPr lang="en-US" sz="2800" b="1" spc="150" dirty="0">
              <a:ln w="11430"/>
              <a:solidFill>
                <a:srgbClr val="F8F8F8"/>
              </a:solidFill>
              <a:effectLst>
                <a:outerShdw blurRad="25400" algn="tl" rotWithShape="0">
                  <a:srgbClr val="000000">
                    <a:alpha val="43000"/>
                  </a:srgbClr>
                </a:outerShdw>
              </a:effectLst>
            </a:endParaRPr>
          </a:p>
        </p:txBody>
      </p:sp>
      <p:pic>
        <p:nvPicPr>
          <p:cNvPr id="33"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667000" y="3048000"/>
            <a:ext cx="857250" cy="857250"/>
          </a:xfrm>
          <a:prstGeom prst="rect">
            <a:avLst/>
          </a:prstGeom>
          <a:noFill/>
        </p:spPr>
      </p:pic>
      <p:pic>
        <p:nvPicPr>
          <p:cNvPr id="34"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200400" y="2971800"/>
            <a:ext cx="857250" cy="857250"/>
          </a:xfrm>
          <a:prstGeom prst="rect">
            <a:avLst/>
          </a:prstGeom>
          <a:noFill/>
        </p:spPr>
      </p:pic>
      <p:pic>
        <p:nvPicPr>
          <p:cNvPr id="35"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895600" y="3352800"/>
            <a:ext cx="857250" cy="857250"/>
          </a:xfrm>
          <a:prstGeom prst="rect">
            <a:avLst/>
          </a:prstGeom>
          <a:noFill/>
        </p:spPr>
      </p:pic>
      <p:pic>
        <p:nvPicPr>
          <p:cNvPr id="36"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733800" y="2971800"/>
            <a:ext cx="857250" cy="857250"/>
          </a:xfrm>
          <a:prstGeom prst="rect">
            <a:avLst/>
          </a:prstGeom>
          <a:noFill/>
        </p:spPr>
      </p:pic>
      <p:pic>
        <p:nvPicPr>
          <p:cNvPr id="37"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3429000" y="3352800"/>
            <a:ext cx="857250" cy="857250"/>
          </a:xfrm>
          <a:prstGeom prst="rect">
            <a:avLst/>
          </a:prstGeom>
          <a:noFill/>
        </p:spPr>
      </p:pic>
      <p:pic>
        <p:nvPicPr>
          <p:cNvPr id="38" name="Picture 5" descr="C:\Users\Amy\AppData\Local\Microsoft\Windows\Temporary Internet Files\Low\Content.IE5\641GM33J\MC900436905[1].PNG"/>
          <p:cNvPicPr>
            <a:picLocks noChangeAspect="1" noChangeArrowheads="1"/>
          </p:cNvPicPr>
          <p:nvPr/>
        </p:nvPicPr>
        <p:blipFill>
          <a:blip r:embed="rId9" cstate="print"/>
          <a:srcRect b="28889"/>
          <a:stretch>
            <a:fillRect/>
          </a:stretch>
        </p:blipFill>
        <p:spPr bwMode="auto">
          <a:xfrm>
            <a:off x="3124200" y="3657600"/>
            <a:ext cx="857250" cy="609600"/>
          </a:xfrm>
          <a:prstGeom prst="rect">
            <a:avLst/>
          </a:prstGeom>
          <a:noFill/>
        </p:spPr>
      </p:pic>
      <p:pic>
        <p:nvPicPr>
          <p:cNvPr id="39" name="Picture 5" descr="C:\Users\Amy\AppData\Local\Microsoft\Windows\Temporary Internet Files\Low\Content.IE5\641GM33J\MC900436905[1].PNG"/>
          <p:cNvPicPr>
            <a:picLocks noChangeAspect="1" noChangeArrowheads="1"/>
          </p:cNvPicPr>
          <p:nvPr/>
        </p:nvPicPr>
        <p:blipFill>
          <a:blip r:embed="rId9" cstate="print"/>
          <a:srcRect/>
          <a:stretch>
            <a:fillRect/>
          </a:stretch>
        </p:blipFill>
        <p:spPr bwMode="auto">
          <a:xfrm>
            <a:off x="2286000" y="3276600"/>
            <a:ext cx="857250" cy="857250"/>
          </a:xfrm>
          <a:prstGeom prst="rect">
            <a:avLst/>
          </a:prstGeom>
          <a:noFill/>
        </p:spPr>
      </p:pic>
      <p:pic>
        <p:nvPicPr>
          <p:cNvPr id="40"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057400" y="3581400"/>
            <a:ext cx="857250" cy="685800"/>
          </a:xfrm>
          <a:prstGeom prst="rect">
            <a:avLst/>
          </a:prstGeom>
          <a:noFill/>
        </p:spPr>
      </p:pic>
      <p:pic>
        <p:nvPicPr>
          <p:cNvPr id="41" name="Picture 5" descr="C:\Users\Amy\AppData\Local\Microsoft\Windows\Temporary Internet Files\Low\Content.IE5\641GM33J\MC900436905[1].PNG"/>
          <p:cNvPicPr>
            <a:picLocks noChangeAspect="1" noChangeArrowheads="1"/>
          </p:cNvPicPr>
          <p:nvPr/>
        </p:nvPicPr>
        <p:blipFill>
          <a:blip r:embed="rId9" cstate="print"/>
          <a:srcRect b="20000"/>
          <a:stretch>
            <a:fillRect/>
          </a:stretch>
        </p:blipFill>
        <p:spPr bwMode="auto">
          <a:xfrm>
            <a:off x="2590800" y="3581400"/>
            <a:ext cx="857250" cy="685800"/>
          </a:xfrm>
          <a:prstGeom prst="rect">
            <a:avLst/>
          </a:prstGeom>
          <a:noFill/>
        </p:spPr>
      </p:pic>
      <p:pic>
        <p:nvPicPr>
          <p:cNvPr id="42"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5562600" y="2286000"/>
            <a:ext cx="1714500" cy="1714500"/>
          </a:xfrm>
          <a:prstGeom prst="rect">
            <a:avLst/>
          </a:prstGeom>
          <a:noFill/>
        </p:spPr>
      </p:pic>
      <p:pic>
        <p:nvPicPr>
          <p:cNvPr id="43"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019800" y="2209800"/>
            <a:ext cx="1714500" cy="1714500"/>
          </a:xfrm>
          <a:prstGeom prst="rect">
            <a:avLst/>
          </a:prstGeom>
          <a:noFill/>
        </p:spPr>
      </p:pic>
      <p:pic>
        <p:nvPicPr>
          <p:cNvPr id="44" name="Picture 7" descr="C:\Users\Amy\AppData\Local\Microsoft\Windows\Temporary Internet Files\Low\Content.IE5\0VLC6IBN\MC900436334[1].PNG"/>
          <p:cNvPicPr>
            <a:picLocks noChangeAspect="1" noChangeArrowheads="1"/>
          </p:cNvPicPr>
          <p:nvPr/>
        </p:nvPicPr>
        <p:blipFill>
          <a:blip r:embed="rId10" cstate="print"/>
          <a:srcRect/>
          <a:stretch>
            <a:fillRect/>
          </a:stretch>
        </p:blipFill>
        <p:spPr bwMode="auto">
          <a:xfrm>
            <a:off x="6400800" y="2362200"/>
            <a:ext cx="1714500" cy="1714500"/>
          </a:xfrm>
          <a:prstGeom prst="rect">
            <a:avLst/>
          </a:prstGeom>
          <a:noFill/>
        </p:spPr>
      </p:pic>
      <p:pic>
        <p:nvPicPr>
          <p:cNvPr id="45" name="Picture 7" descr="C:\Users\Amy\AppData\Local\Microsoft\Windows\Temporary Internet Files\Low\Content.IE5\0VLC6IBN\MC900436334[1].PNG"/>
          <p:cNvPicPr>
            <a:picLocks noChangeAspect="1" noChangeArrowheads="1"/>
          </p:cNvPicPr>
          <p:nvPr/>
        </p:nvPicPr>
        <p:blipFill>
          <a:blip r:embed="rId10" cstate="print"/>
          <a:srcRect b="11111"/>
          <a:stretch>
            <a:fillRect/>
          </a:stretch>
        </p:blipFill>
        <p:spPr bwMode="auto">
          <a:xfrm>
            <a:off x="6172200" y="2743200"/>
            <a:ext cx="1714500" cy="1524000"/>
          </a:xfrm>
          <a:prstGeom prst="rect">
            <a:avLst/>
          </a:prstGeom>
          <a:noFill/>
        </p:spPr>
      </p:pic>
      <p:pic>
        <p:nvPicPr>
          <p:cNvPr id="46" name="Picture 7" descr="C:\Users\Amy\AppData\Local\Microsoft\Windows\Temporary Internet Files\Low\Content.IE5\0VLC6IBN\MC900436334[1].PNG"/>
          <p:cNvPicPr>
            <a:picLocks noChangeAspect="1" noChangeArrowheads="1"/>
          </p:cNvPicPr>
          <p:nvPr/>
        </p:nvPicPr>
        <p:blipFill>
          <a:blip r:embed="rId10" cstate="print"/>
          <a:srcRect b="24444"/>
          <a:stretch>
            <a:fillRect/>
          </a:stretch>
        </p:blipFill>
        <p:spPr bwMode="auto">
          <a:xfrm>
            <a:off x="5562600" y="2895600"/>
            <a:ext cx="1714500" cy="1295400"/>
          </a:xfrm>
          <a:prstGeom prst="rect">
            <a:avLst/>
          </a:prstGeom>
          <a:noFill/>
        </p:spPr>
      </p:pic>
      <p:pic>
        <p:nvPicPr>
          <p:cNvPr id="47" name="Picture 7" descr="C:\Users\Amy\AppData\Local\Microsoft\Windows\Temporary Internet Files\Low\Content.IE5\0VLC6IBN\MC900436334[1].PNG"/>
          <p:cNvPicPr>
            <a:picLocks noChangeAspect="1" noChangeArrowheads="1"/>
          </p:cNvPicPr>
          <p:nvPr/>
        </p:nvPicPr>
        <p:blipFill>
          <a:blip r:embed="rId10" cstate="print"/>
          <a:srcRect b="15556"/>
          <a:stretch>
            <a:fillRect/>
          </a:stretch>
        </p:blipFill>
        <p:spPr bwMode="auto">
          <a:xfrm>
            <a:off x="5029200" y="2819400"/>
            <a:ext cx="1714500" cy="1447800"/>
          </a:xfrm>
          <a:prstGeom prst="rect">
            <a:avLst/>
          </a:prstGeom>
          <a:noFill/>
        </p:spPr>
      </p:pic>
      <p:grpSp>
        <p:nvGrpSpPr>
          <p:cNvPr id="2" name="Group 47"/>
          <p:cNvGrpSpPr/>
          <p:nvPr/>
        </p:nvGrpSpPr>
        <p:grpSpPr>
          <a:xfrm>
            <a:off x="1651474" y="2362003"/>
            <a:ext cx="1981200" cy="1397681"/>
            <a:chOff x="1651474" y="2362003"/>
            <a:chExt cx="1981200" cy="1397681"/>
          </a:xfrm>
        </p:grpSpPr>
        <p:sp>
          <p:nvSpPr>
            <p:cNvPr id="49" name="Rectangle 48"/>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Agriculture?</a:t>
              </a:r>
              <a:endParaRPr lang="en-US" dirty="0"/>
            </a:p>
          </p:txBody>
        </p:sp>
      </p:grpSp>
      <p:grpSp>
        <p:nvGrpSpPr>
          <p:cNvPr id="48" name="Group 51"/>
          <p:cNvGrpSpPr/>
          <p:nvPr/>
        </p:nvGrpSpPr>
        <p:grpSpPr>
          <a:xfrm rot="1123342">
            <a:off x="5353498" y="2109786"/>
            <a:ext cx="1981200" cy="1397681"/>
            <a:chOff x="1651474" y="2362003"/>
            <a:chExt cx="1981200" cy="1397681"/>
          </a:xfrm>
        </p:grpSpPr>
        <p:sp>
          <p:nvSpPr>
            <p:cNvPr id="53" name="Rectangle 52"/>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rot="20466732">
              <a:off x="1651474" y="2479397"/>
              <a:ext cx="1981200" cy="646331"/>
            </a:xfrm>
            <a:prstGeom prst="rect">
              <a:avLst/>
            </a:prstGeom>
            <a:noFill/>
          </p:spPr>
          <p:txBody>
            <a:bodyPr wrap="square" rtlCol="0">
              <a:spAutoFit/>
            </a:bodyPr>
            <a:lstStyle/>
            <a:p>
              <a:pPr algn="ctr"/>
              <a:r>
                <a:rPr lang="en-US" dirty="0" smtClean="0"/>
                <a:t>What is the </a:t>
              </a:r>
            </a:p>
            <a:p>
              <a:pPr algn="ctr"/>
              <a:r>
                <a:rPr lang="en-US" dirty="0" smtClean="0"/>
                <a:t>USDA?</a:t>
              </a:r>
              <a:endParaRPr lang="en-US" dirty="0"/>
            </a:p>
          </p:txBody>
        </p:sp>
      </p:grpSp>
      <p:grpSp>
        <p:nvGrpSpPr>
          <p:cNvPr id="52" name="Group 55"/>
          <p:cNvGrpSpPr/>
          <p:nvPr/>
        </p:nvGrpSpPr>
        <p:grpSpPr>
          <a:xfrm rot="1457951">
            <a:off x="199815" y="3546123"/>
            <a:ext cx="1981200" cy="1397681"/>
            <a:chOff x="1651474" y="2362003"/>
            <a:chExt cx="1981200" cy="1397681"/>
          </a:xfrm>
        </p:grpSpPr>
        <p:sp>
          <p:nvSpPr>
            <p:cNvPr id="57" name="Rectangle 56"/>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rot="20466732">
              <a:off x="1651474" y="2479397"/>
              <a:ext cx="1981200" cy="646331"/>
            </a:xfrm>
            <a:prstGeom prst="rect">
              <a:avLst/>
            </a:prstGeom>
            <a:noFill/>
          </p:spPr>
          <p:txBody>
            <a:bodyPr wrap="square" rtlCol="0">
              <a:spAutoFit/>
            </a:bodyPr>
            <a:lstStyle/>
            <a:p>
              <a:pPr algn="ctr"/>
              <a:r>
                <a:rPr lang="en-US" dirty="0" smtClean="0"/>
                <a:t>Learn more about the Ag industry</a:t>
              </a:r>
              <a:endParaRPr lang="en-US" dirty="0"/>
            </a:p>
          </p:txBody>
        </p:sp>
      </p:grpSp>
      <p:grpSp>
        <p:nvGrpSpPr>
          <p:cNvPr id="56" name="Group 59"/>
          <p:cNvGrpSpPr/>
          <p:nvPr/>
        </p:nvGrpSpPr>
        <p:grpSpPr>
          <a:xfrm rot="2536561">
            <a:off x="3191369" y="3819060"/>
            <a:ext cx="1981200" cy="1418786"/>
            <a:chOff x="1651474" y="2340898"/>
            <a:chExt cx="1981200" cy="1418786"/>
          </a:xfrm>
        </p:grpSpPr>
        <p:sp>
          <p:nvSpPr>
            <p:cNvPr id="61" name="Rectangle 60"/>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466732">
              <a:off x="1651474" y="2340898"/>
              <a:ext cx="1981200" cy="923330"/>
            </a:xfrm>
            <a:prstGeom prst="rect">
              <a:avLst/>
            </a:prstGeom>
            <a:noFill/>
          </p:spPr>
          <p:txBody>
            <a:bodyPr wrap="square" rtlCol="0">
              <a:spAutoFit/>
            </a:bodyPr>
            <a:lstStyle/>
            <a:p>
              <a:pPr algn="ctr"/>
              <a:r>
                <a:rPr lang="en-US" dirty="0" smtClean="0"/>
                <a:t>Transportation Systems in Agriculture</a:t>
              </a:r>
              <a:endParaRPr lang="en-US" dirty="0"/>
            </a:p>
          </p:txBody>
        </p:sp>
      </p:grpSp>
      <p:grpSp>
        <p:nvGrpSpPr>
          <p:cNvPr id="60" name="Group 63"/>
          <p:cNvGrpSpPr/>
          <p:nvPr/>
        </p:nvGrpSpPr>
        <p:grpSpPr>
          <a:xfrm rot="1139280">
            <a:off x="5583681" y="4094286"/>
            <a:ext cx="1981200" cy="1397681"/>
            <a:chOff x="1651475" y="2362003"/>
            <a:chExt cx="1981200" cy="1397681"/>
          </a:xfrm>
        </p:grpSpPr>
        <p:sp>
          <p:nvSpPr>
            <p:cNvPr id="65" name="Rectangle 64"/>
            <p:cNvSpPr/>
            <p:nvPr/>
          </p:nvSpPr>
          <p:spPr>
            <a:xfrm rot="20664143">
              <a:off x="2782814" y="2888205"/>
              <a:ext cx="73171" cy="871479"/>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rot="20454785">
              <a:off x="1771878" y="236200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rot="20466732">
              <a:off x="1651475" y="2617898"/>
              <a:ext cx="1981200" cy="369332"/>
            </a:xfrm>
            <a:prstGeom prst="rect">
              <a:avLst/>
            </a:prstGeom>
            <a:noFill/>
          </p:spPr>
          <p:txBody>
            <a:bodyPr wrap="square" rtlCol="0">
              <a:spAutoFit/>
            </a:bodyPr>
            <a:lstStyle/>
            <a:p>
              <a:pPr algn="ctr"/>
              <a:r>
                <a:rPr lang="en-US" dirty="0" smtClean="0"/>
                <a:t>Home</a:t>
              </a:r>
              <a:endParaRPr lang="en-US" dirty="0"/>
            </a:p>
          </p:txBody>
        </p:sp>
      </p:grpSp>
      <p:sp>
        <p:nvSpPr>
          <p:cNvPr id="68" name="Rectangle 67"/>
          <p:cNvSpPr/>
          <p:nvPr/>
        </p:nvSpPr>
        <p:spPr>
          <a:xfrm>
            <a:off x="457200" y="1524000"/>
            <a:ext cx="8229600" cy="510540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8"/>
          <p:cNvGrpSpPr/>
          <p:nvPr/>
        </p:nvGrpSpPr>
        <p:grpSpPr>
          <a:xfrm>
            <a:off x="7209510" y="5409743"/>
            <a:ext cx="1981200" cy="1472897"/>
            <a:chOff x="7209510" y="5409743"/>
            <a:chExt cx="1981200" cy="1472897"/>
          </a:xfrm>
        </p:grpSpPr>
        <p:sp>
          <p:nvSpPr>
            <p:cNvPr id="70" name="Rectangle 69"/>
            <p:cNvSpPr/>
            <p:nvPr/>
          </p:nvSpPr>
          <p:spPr>
            <a:xfrm rot="1820326">
              <a:off x="7755548" y="6006253"/>
              <a:ext cx="140045" cy="876387"/>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hlinkClick r:id="rId12" action="ppaction://hlinksldjump"/>
            </p:cNvPr>
            <p:cNvSpPr/>
            <p:nvPr/>
          </p:nvSpPr>
          <p:spPr>
            <a:xfrm rot="1861990">
              <a:off x="7323334" y="5409743"/>
              <a:ext cx="1718658" cy="872903"/>
            </a:xfrm>
            <a:prstGeom prst="rect">
              <a:avLst/>
            </a:prstGeom>
            <a:blipFill>
              <a:blip r:embed="rId11" cstate="print"/>
              <a:tile tx="0" ty="0" sx="100000" sy="100000" flip="none" algn="tl"/>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hlinkClick r:id="rId12" action="ppaction://hlinksldjump"/>
            </p:cNvPr>
            <p:cNvSpPr txBox="1"/>
            <p:nvPr/>
          </p:nvSpPr>
          <p:spPr>
            <a:xfrm rot="1863227">
              <a:off x="7209510" y="5666128"/>
              <a:ext cx="1981200" cy="369332"/>
            </a:xfrm>
            <a:prstGeom prst="rect">
              <a:avLst/>
            </a:prstGeom>
            <a:noFill/>
          </p:spPr>
          <p:txBody>
            <a:bodyPr wrap="square" rtlCol="0">
              <a:spAutoFit/>
            </a:bodyPr>
            <a:lstStyle/>
            <a:p>
              <a:pPr algn="ctr"/>
              <a:r>
                <a:rPr lang="en-US" dirty="0" smtClean="0"/>
                <a:t>Home</a:t>
              </a:r>
              <a:endParaRPr lang="en-US" dirty="0"/>
            </a:p>
          </p:txBody>
        </p:sp>
      </p:grpSp>
      <p:sp>
        <p:nvSpPr>
          <p:cNvPr id="73" name="TextBox 72"/>
          <p:cNvSpPr txBox="1"/>
          <p:nvPr/>
        </p:nvSpPr>
        <p:spPr>
          <a:xfrm>
            <a:off x="685800" y="1752600"/>
            <a:ext cx="7696200" cy="5262979"/>
          </a:xfrm>
          <a:prstGeom prst="rect">
            <a:avLst/>
          </a:prstGeom>
          <a:noFill/>
        </p:spPr>
        <p:txBody>
          <a:bodyPr wrap="square" rtlCol="0">
            <a:spAutoFit/>
          </a:bodyPr>
          <a:lstStyle/>
          <a:p>
            <a:pPr>
              <a:buFont typeface="Wingdings" pitchFamily="2" charset="2"/>
              <a:buChar char="ü"/>
            </a:pPr>
            <a:r>
              <a:rPr lang="en-US" sz="2000" dirty="0"/>
              <a:t>T</a:t>
            </a:r>
            <a:r>
              <a:rPr lang="en-US" sz="2000" dirty="0" smtClean="0"/>
              <a:t>ransportation system designed to move grain harvested into silos or storage bins and may or may not include stations for drying and cleaning of the grain prior to storage.</a:t>
            </a:r>
          </a:p>
          <a:p>
            <a:pPr>
              <a:buFont typeface="Wingdings" pitchFamily="2" charset="2"/>
              <a:buChar char="ü"/>
            </a:pPr>
            <a:r>
              <a:rPr lang="en-US" sz="2000" dirty="0" smtClean="0"/>
              <a:t>The first step at a grain elevator is the unloading of the incoming truck, railcar, or barge. A truck or railcar discharges its grain into a hopper, from which the grain is conveyed to the main part of the elevator. In the headhouse, the main part of the grain elevator, grain is lifted on one of the elevator legs and, at older facilities, is typically discharged onto the gallery belt, which conveys the grain to the storage bins.</a:t>
            </a:r>
          </a:p>
          <a:p>
            <a:pPr>
              <a:buFont typeface="Wingdings" pitchFamily="2" charset="2"/>
              <a:buChar char="ü"/>
            </a:pPr>
            <a:r>
              <a:rPr lang="en-US" sz="2000" dirty="0" smtClean="0"/>
              <a:t>A “tripper” diverts grain off the belt and into the desired bin. At more modern facilities, other modes of transfer include enclosed conveyors, direct spouting, augers, and screw conveyors. Grain is often cleaned, dried, and cooled for storage. Once in storage, grain may be transferred one or more times to different storage bins or may be emptied from a bin, treated or dried, and stored in the same or a different bin.</a:t>
            </a:r>
          </a:p>
          <a:p>
            <a:pPr lvl="0">
              <a:buFont typeface="Wingdings" pitchFamily="2" charset="2"/>
              <a:buChar char="ü"/>
            </a:pPr>
            <a:endParaRPr lang="en-US" dirty="0" smtClean="0"/>
          </a:p>
          <a:p>
            <a:endParaRPr lang="en-US" dirty="0"/>
          </a:p>
        </p:txBody>
      </p:sp>
      <p:pic>
        <p:nvPicPr>
          <p:cNvPr id="74" name="Picture 3" descr="EbD Logo"/>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0" y="6243638"/>
            <a:ext cx="914400" cy="690562"/>
          </a:xfrm>
          <a:prstGeom prst="rect">
            <a:avLst/>
          </a:prstGeom>
          <a:noFill/>
          <a:ln w="9525">
            <a:noFill/>
            <a:miter lim="800000"/>
            <a:headEnd/>
            <a:tailEnd/>
          </a:ln>
        </p:spPr>
      </p:pic>
      <p:pic>
        <p:nvPicPr>
          <p:cNvPr id="75" name="Picture 9"/>
          <p:cNvPicPr>
            <a:picLocks noChangeAspect="1" noChangeArrowheads="1"/>
          </p:cNvPicPr>
          <p:nvPr/>
        </p:nvPicPr>
        <p:blipFill>
          <a:blip r:embed="rId14" cstate="print"/>
          <a:srcRect/>
          <a:stretch>
            <a:fillRect/>
          </a:stretch>
        </p:blipFill>
        <p:spPr bwMode="auto">
          <a:xfrm>
            <a:off x="8153400" y="6019800"/>
            <a:ext cx="68580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960</Words>
  <Application>Microsoft Office PowerPoint</Application>
  <PresentationFormat>On-screen Show (4:3)</PresentationFormat>
  <Paragraphs>110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Amy</dc:creator>
  <cp:lastModifiedBy>Shelli Meade</cp:lastModifiedBy>
  <cp:revision>33</cp:revision>
  <dcterms:created xsi:type="dcterms:W3CDTF">2011-06-21T01:15:20Z</dcterms:created>
  <dcterms:modified xsi:type="dcterms:W3CDTF">2012-05-08T17:59:32Z</dcterms:modified>
</cp:coreProperties>
</file>